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36"/>
  </p:handoutMasterIdLst>
  <p:sldIdLst>
    <p:sldId id="257" r:id="rId2"/>
    <p:sldId id="258" r:id="rId3"/>
    <p:sldId id="284" r:id="rId4"/>
    <p:sldId id="285" r:id="rId5"/>
    <p:sldId id="286" r:id="rId6"/>
    <p:sldId id="259" r:id="rId7"/>
    <p:sldId id="289" r:id="rId8"/>
    <p:sldId id="288" r:id="rId9"/>
    <p:sldId id="287" r:id="rId10"/>
    <p:sldId id="261" r:id="rId11"/>
    <p:sldId id="262" r:id="rId12"/>
    <p:sldId id="281" r:id="rId13"/>
    <p:sldId id="264" r:id="rId14"/>
    <p:sldId id="265" r:id="rId15"/>
    <p:sldId id="290" r:id="rId16"/>
    <p:sldId id="266" r:id="rId17"/>
    <p:sldId id="282" r:id="rId18"/>
    <p:sldId id="267" r:id="rId19"/>
    <p:sldId id="283" r:id="rId20"/>
    <p:sldId id="276" r:id="rId21"/>
    <p:sldId id="277" r:id="rId22"/>
    <p:sldId id="278" r:id="rId23"/>
    <p:sldId id="279" r:id="rId24"/>
    <p:sldId id="268" r:id="rId25"/>
    <p:sldId id="272" r:id="rId26"/>
    <p:sldId id="269" r:id="rId27"/>
    <p:sldId id="270" r:id="rId28"/>
    <p:sldId id="263" r:id="rId29"/>
    <p:sldId id="291" r:id="rId30"/>
    <p:sldId id="271" r:id="rId31"/>
    <p:sldId id="273" r:id="rId32"/>
    <p:sldId id="274" r:id="rId33"/>
    <p:sldId id="275" r:id="rId34"/>
    <p:sldId id="28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5A02"/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03BC4-C5EB-4620-9A1C-1FDA621A467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0AAD4-3FB8-4160-A9E2-CE4D3C9CE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ED4220-A1DB-49F9-9976-472A9DF83114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BDD334-90A9-4A1A-B439-CAA57C3B1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democrm@comert2013.onmicrosoft.com" TargetMode="External"/><Relationship Id="rId2" Type="http://schemas.openxmlformats.org/officeDocument/2006/relationships/hyperlink" Target="https://comert2013.crm4.dynamic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600200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Cursul</a:t>
            </a:r>
            <a:r>
              <a:rPr lang="en-US" dirty="0" smtClean="0"/>
              <a:t> 10: C </a:t>
            </a:r>
            <a:r>
              <a:rPr lang="en-US" dirty="0" smtClean="0"/>
              <a:t>R M</a:t>
            </a:r>
            <a:br>
              <a:rPr lang="en-US" dirty="0" smtClean="0"/>
            </a:br>
            <a:r>
              <a:rPr lang="en-US" sz="4000" dirty="0" smtClean="0"/>
              <a:t>Custom  Relationship Management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67000" y="3810000"/>
            <a:ext cx="5114778" cy="110124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4000" b="1" dirty="0" smtClean="0"/>
              <a:t>MANAGEMENTUL  RELATIILOR </a:t>
            </a:r>
          </a:p>
          <a:p>
            <a:pPr algn="ctr"/>
            <a:r>
              <a:rPr lang="en-US" sz="4000" b="1" dirty="0" smtClean="0"/>
              <a:t>CU   CLIENTII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dirty="0" smtClean="0"/>
              <a:t>Sisteme CRM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lnSpcReduction="10000"/>
          </a:bodyPr>
          <a:lstStyle/>
          <a:p>
            <a:pPr lvl="0"/>
            <a:endParaRPr lang="ro-RO" dirty="0" smtClean="0"/>
          </a:p>
          <a:p>
            <a:pPr lvl="0"/>
            <a:r>
              <a:rPr lang="ro-RO" b="1" dirty="0" smtClean="0"/>
              <a:t>Microsoft Dynamics CRM,</a:t>
            </a:r>
            <a:endParaRPr lang="en-US" b="1" dirty="0" smtClean="0"/>
          </a:p>
          <a:p>
            <a:pPr lvl="0"/>
            <a:r>
              <a:rPr lang="ro-RO" b="1" dirty="0" err="1" smtClean="0"/>
              <a:t>Siebel</a:t>
            </a:r>
            <a:r>
              <a:rPr lang="ro-RO" b="1" dirty="0" smtClean="0"/>
              <a:t>,</a:t>
            </a:r>
            <a:endParaRPr lang="en-US" b="1" dirty="0" smtClean="0"/>
          </a:p>
          <a:p>
            <a:pPr lvl="0"/>
            <a:r>
              <a:rPr lang="ro-RO" b="1" dirty="0" smtClean="0"/>
              <a:t>SAP – CRM,</a:t>
            </a:r>
            <a:endParaRPr lang="en-US" b="1" dirty="0" smtClean="0"/>
          </a:p>
          <a:p>
            <a:pPr lvl="0"/>
            <a:r>
              <a:rPr lang="en-US" b="1" dirty="0" err="1" smtClean="0"/>
              <a:t>Aplicor</a:t>
            </a:r>
            <a:r>
              <a:rPr lang="en-US" b="1" dirty="0" smtClean="0"/>
              <a:t>, </a:t>
            </a:r>
            <a:r>
              <a:rPr lang="en-US" b="1" dirty="0" err="1" smtClean="0"/>
              <a:t>Entellium</a:t>
            </a:r>
            <a:r>
              <a:rPr lang="en-US" b="1" dirty="0" smtClean="0"/>
              <a:t>, </a:t>
            </a:r>
            <a:r>
              <a:rPr lang="en-US" b="1" dirty="0" err="1" smtClean="0"/>
              <a:t>Rightnow</a:t>
            </a:r>
            <a:r>
              <a:rPr lang="en-US" b="1" dirty="0" smtClean="0"/>
              <a:t>, Onyx, Pivotal,</a:t>
            </a:r>
          </a:p>
          <a:p>
            <a:pPr lvl="0"/>
            <a:r>
              <a:rPr lang="en-US" b="1" dirty="0" err="1" smtClean="0">
                <a:solidFill>
                  <a:srgbClr val="085A02"/>
                </a:solidFill>
              </a:rPr>
              <a:t>Sisteme</a:t>
            </a:r>
            <a:r>
              <a:rPr lang="en-US" b="1" dirty="0" smtClean="0">
                <a:solidFill>
                  <a:srgbClr val="085A02"/>
                </a:solidFill>
              </a:rPr>
              <a:t> Open Source</a:t>
            </a:r>
            <a:r>
              <a:rPr lang="en-US" b="1" dirty="0" smtClean="0"/>
              <a:t>: </a:t>
            </a:r>
            <a:r>
              <a:rPr lang="en-US" b="1" dirty="0" err="1" smtClean="0"/>
              <a:t>Amteil</a:t>
            </a:r>
            <a:r>
              <a:rPr lang="en-US" b="1" dirty="0" smtClean="0"/>
              <a:t>, </a:t>
            </a:r>
            <a:r>
              <a:rPr lang="en-US" b="1" dirty="0" err="1" smtClean="0"/>
              <a:t>Dafodill</a:t>
            </a:r>
            <a:r>
              <a:rPr lang="en-US" b="1" dirty="0" smtClean="0"/>
              <a:t>, </a:t>
            </a:r>
            <a:r>
              <a:rPr lang="en-US" b="1" dirty="0" err="1" smtClean="0"/>
              <a:t>SugarCRM</a:t>
            </a:r>
            <a:r>
              <a:rPr lang="en-US" b="1" dirty="0" smtClean="0"/>
              <a:t>, </a:t>
            </a:r>
            <a:r>
              <a:rPr lang="en-US" b="1" dirty="0" err="1" smtClean="0"/>
              <a:t>Vtiger</a:t>
            </a:r>
            <a:r>
              <a:rPr lang="en-US" b="1" dirty="0" smtClean="0"/>
              <a:t>,</a:t>
            </a:r>
          </a:p>
          <a:p>
            <a:r>
              <a:rPr lang="en-US" b="1" dirty="0" err="1" smtClean="0">
                <a:solidFill>
                  <a:srgbClr val="085A02"/>
                </a:solidFill>
              </a:rPr>
              <a:t>Sisteme</a:t>
            </a:r>
            <a:r>
              <a:rPr lang="en-US" b="1" dirty="0" smtClean="0">
                <a:solidFill>
                  <a:srgbClr val="085A02"/>
                </a:solidFill>
              </a:rPr>
              <a:t> </a:t>
            </a:r>
            <a:r>
              <a:rPr lang="en-US" b="1" dirty="0" err="1" smtClean="0">
                <a:solidFill>
                  <a:srgbClr val="085A02"/>
                </a:solidFill>
              </a:rPr>
              <a:t>românești</a:t>
            </a:r>
            <a:r>
              <a:rPr lang="en-US" b="1" dirty="0" smtClean="0"/>
              <a:t>: </a:t>
            </a:r>
            <a:r>
              <a:rPr lang="en-US" b="1" dirty="0" err="1" smtClean="0"/>
              <a:t>TeraSoft</a:t>
            </a:r>
            <a:r>
              <a:rPr lang="en-US" b="1" dirty="0" smtClean="0"/>
              <a:t> CRM, </a:t>
            </a:r>
            <a:r>
              <a:rPr lang="en-US" b="1" dirty="0" err="1" smtClean="0"/>
              <a:t>Softexpert</a:t>
            </a:r>
            <a:r>
              <a:rPr lang="en-US" dirty="0" smtClean="0"/>
              <a:t>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RM30_SM_01_Slide01tex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32560" y="2286000"/>
            <a:ext cx="7406640" cy="914400"/>
          </a:xfrm>
        </p:spPr>
        <p:txBody>
          <a:bodyPr/>
          <a:lstStyle/>
          <a:p>
            <a:r>
              <a:rPr lang="en-US" dirty="0" err="1" smtClean="0"/>
              <a:t>Modulul</a:t>
            </a:r>
            <a:r>
              <a:rPr lang="en-US" dirty="0" smtClean="0"/>
              <a:t> </a:t>
            </a:r>
            <a:r>
              <a:rPr lang="en-US" dirty="0" smtClean="0"/>
              <a:t>Sales (</a:t>
            </a:r>
            <a:r>
              <a:rPr lang="en-US" dirty="0" err="1" smtClean="0"/>
              <a:t>Vanzari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RM30_SM_03_Slide01tex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991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400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Lead, </a:t>
            </a:r>
            <a:r>
              <a:rPr lang="en-US" dirty="0" smtClean="0"/>
              <a:t> </a:t>
            </a:r>
            <a:r>
              <a:rPr lang="en-US" dirty="0" err="1" smtClean="0"/>
              <a:t>desemnează</a:t>
            </a:r>
            <a:r>
              <a:rPr lang="en-US" dirty="0" smtClean="0"/>
              <a:t> o </a:t>
            </a:r>
            <a:r>
              <a:rPr lang="en-US" dirty="0" err="1" smtClean="0"/>
              <a:t>firmă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doar</a:t>
            </a:r>
            <a:r>
              <a:rPr lang="en-US" dirty="0" smtClean="0"/>
              <a:t> o </a:t>
            </a:r>
            <a:r>
              <a:rPr lang="en-US" dirty="0" err="1" smtClean="0">
                <a:solidFill>
                  <a:srgbClr val="085A02"/>
                </a:solidFill>
              </a:rPr>
              <a:t>persoană</a:t>
            </a:r>
            <a:r>
              <a:rPr lang="en-US" dirty="0" smtClean="0">
                <a:solidFill>
                  <a:srgbClr val="085A02"/>
                </a:solidFill>
              </a:rPr>
              <a:t> de contact</a:t>
            </a:r>
            <a:r>
              <a:rPr lang="ro-RO" dirty="0" smtClean="0">
                <a:solidFill>
                  <a:srgbClr val="085A02"/>
                </a:solidFill>
              </a:rPr>
              <a:t>, care </a:t>
            </a:r>
            <a:r>
              <a:rPr lang="en-US" dirty="0" err="1" smtClean="0">
                <a:solidFill>
                  <a:srgbClr val="085A02"/>
                </a:solidFill>
              </a:rPr>
              <a:t>își</a:t>
            </a:r>
            <a:r>
              <a:rPr lang="en-US" dirty="0" smtClean="0">
                <a:solidFill>
                  <a:srgbClr val="085A02"/>
                </a:solidFill>
              </a:rPr>
              <a:t> </a:t>
            </a:r>
            <a:r>
              <a:rPr lang="en-US" dirty="0" err="1" smtClean="0">
                <a:solidFill>
                  <a:srgbClr val="085A02"/>
                </a:solidFill>
              </a:rPr>
              <a:t>manifestă</a:t>
            </a:r>
            <a:r>
              <a:rPr lang="en-US" dirty="0" smtClean="0">
                <a:solidFill>
                  <a:srgbClr val="085A02"/>
                </a:solidFill>
              </a:rPr>
              <a:t> </a:t>
            </a:r>
            <a:r>
              <a:rPr lang="en-US" dirty="0" err="1" smtClean="0">
                <a:solidFill>
                  <a:srgbClr val="085A02"/>
                </a:solidFill>
              </a:rPr>
              <a:t>interesul</a:t>
            </a:r>
            <a:r>
              <a:rPr lang="en-US" dirty="0" smtClean="0">
                <a:solidFill>
                  <a:srgbClr val="085A02"/>
                </a:solidFill>
              </a:rPr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produsele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serviciile</a:t>
            </a:r>
            <a:r>
              <a:rPr lang="en-US" dirty="0" smtClean="0"/>
              <a:t> </a:t>
            </a:r>
            <a:r>
              <a:rPr lang="en-US" dirty="0" err="1" smtClean="0"/>
              <a:t>oferite</a:t>
            </a:r>
            <a:r>
              <a:rPr lang="en-US" dirty="0" smtClean="0"/>
              <a:t> de firma </a:t>
            </a:r>
            <a:r>
              <a:rPr lang="en-US" dirty="0" err="1" smtClean="0"/>
              <a:t>noastră</a:t>
            </a:r>
            <a:r>
              <a:rPr lang="ro-RO" dirty="0" smtClean="0"/>
              <a:t>;</a:t>
            </a:r>
          </a:p>
          <a:p>
            <a:endParaRPr lang="ro-RO" dirty="0" smtClean="0"/>
          </a:p>
          <a:p>
            <a:r>
              <a:rPr lang="en-US" b="1" dirty="0" smtClean="0"/>
              <a:t>Opportunity, </a:t>
            </a:r>
            <a:r>
              <a:rPr lang="en-US" dirty="0" err="1" smtClean="0"/>
              <a:t>desemnează</a:t>
            </a:r>
            <a:r>
              <a:rPr lang="en-US" dirty="0" smtClean="0"/>
              <a:t> o </a:t>
            </a:r>
            <a:r>
              <a:rPr lang="en-US" dirty="0" err="1" smtClean="0">
                <a:solidFill>
                  <a:srgbClr val="085A02"/>
                </a:solidFill>
              </a:rPr>
              <a:t>potențială</a:t>
            </a:r>
            <a:r>
              <a:rPr lang="en-US" dirty="0" smtClean="0">
                <a:solidFill>
                  <a:srgbClr val="085A02"/>
                </a:solidFill>
              </a:rPr>
              <a:t> </a:t>
            </a:r>
            <a:r>
              <a:rPr lang="en-US" dirty="0" err="1" smtClean="0">
                <a:solidFill>
                  <a:srgbClr val="085A02"/>
                </a:solidFill>
              </a:rPr>
              <a:t>vânzare</a:t>
            </a:r>
            <a:r>
              <a:rPr lang="en-US" dirty="0" smtClean="0">
                <a:solidFill>
                  <a:srgbClr val="085A02"/>
                </a:solidFill>
              </a:rPr>
              <a:t> </a:t>
            </a:r>
            <a:r>
              <a:rPr lang="en-US" dirty="0" err="1" smtClean="0"/>
              <a:t>către</a:t>
            </a:r>
            <a:r>
              <a:rPr lang="en-US" dirty="0" smtClean="0"/>
              <a:t> un client, </a:t>
            </a:r>
            <a:r>
              <a:rPr lang="en-US" dirty="0" err="1" smtClean="0"/>
              <a:t>firmă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persoană</a:t>
            </a:r>
            <a:r>
              <a:rPr lang="en-US" dirty="0" smtClean="0"/>
              <a:t> </a:t>
            </a:r>
            <a:r>
              <a:rPr lang="en-US" dirty="0" err="1" smtClean="0"/>
              <a:t>fizică</a:t>
            </a:r>
            <a:r>
              <a:rPr lang="en-US" dirty="0" smtClean="0"/>
              <a:t>.</a:t>
            </a:r>
            <a:endParaRPr lang="ro-RO" dirty="0" smtClean="0"/>
          </a:p>
          <a:p>
            <a:endParaRPr lang="ro-RO" dirty="0" smtClean="0"/>
          </a:p>
          <a:p>
            <a:r>
              <a:rPr lang="en-US" b="1" dirty="0" smtClean="0"/>
              <a:t>Account, </a:t>
            </a:r>
            <a:r>
              <a:rPr lang="ro-RO" dirty="0" smtClean="0"/>
              <a:t>c</a:t>
            </a:r>
            <a:r>
              <a:rPr lang="en-US" dirty="0" err="1" smtClean="0"/>
              <a:t>lient</a:t>
            </a:r>
            <a:r>
              <a:rPr lang="en-US" dirty="0" smtClean="0"/>
              <a:t>  </a:t>
            </a:r>
            <a:r>
              <a:rPr lang="en-US" dirty="0" err="1" smtClean="0"/>
              <a:t>persoan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juridic</a:t>
            </a:r>
            <a:r>
              <a:rPr lang="ro-RO" dirty="0" smtClean="0"/>
              <a:t>ă</a:t>
            </a:r>
          </a:p>
          <a:p>
            <a:endParaRPr lang="ro-RO" dirty="0" smtClean="0"/>
          </a:p>
          <a:p>
            <a:r>
              <a:rPr lang="en-US" b="1" dirty="0" smtClean="0"/>
              <a:t>Contact, </a:t>
            </a:r>
            <a:r>
              <a:rPr lang="en-US" dirty="0" smtClean="0"/>
              <a:t>client </a:t>
            </a:r>
            <a:r>
              <a:rPr lang="en-US" dirty="0" err="1" smtClean="0"/>
              <a:t>persoan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fizic</a:t>
            </a:r>
            <a:r>
              <a:rPr lang="ro-RO" dirty="0" smtClean="0"/>
              <a:t>ă</a:t>
            </a:r>
          </a:p>
          <a:p>
            <a:endParaRPr lang="ro-RO" dirty="0" smtClean="0"/>
          </a:p>
          <a:p>
            <a:r>
              <a:rPr lang="ro-RO" dirty="0" smtClean="0"/>
              <a:t> </a:t>
            </a:r>
            <a:r>
              <a:rPr lang="ro-RO" b="1" dirty="0" err="1" smtClean="0"/>
              <a:t>Quotes</a:t>
            </a:r>
            <a:r>
              <a:rPr lang="ro-RO" b="1" dirty="0" smtClean="0"/>
              <a:t>, </a:t>
            </a:r>
            <a:r>
              <a:rPr lang="ro-RO" b="1" dirty="0" err="1" smtClean="0"/>
              <a:t>Order</a:t>
            </a:r>
            <a:r>
              <a:rPr lang="ro-RO" b="1" dirty="0" smtClean="0"/>
              <a:t>, </a:t>
            </a:r>
            <a:r>
              <a:rPr lang="ro-RO" b="1" dirty="0" err="1" smtClean="0"/>
              <a:t>Invoice</a:t>
            </a:r>
            <a:r>
              <a:rPr lang="ro-RO" b="1" dirty="0" smtClean="0"/>
              <a:t> </a:t>
            </a:r>
            <a:r>
              <a:rPr lang="ro-RO" dirty="0" smtClean="0"/>
              <a:t>documente comerciale</a:t>
            </a:r>
            <a:endParaRPr lang="ro-RO" b="1" dirty="0" smtClean="0"/>
          </a:p>
          <a:p>
            <a:endParaRPr lang="ro-RO" dirty="0" smtClean="0"/>
          </a:p>
          <a:p>
            <a:endParaRPr lang="ro-RO" dirty="0" smtClean="0"/>
          </a:p>
          <a:p>
            <a:endParaRPr lang="ro-RO" dirty="0" smtClean="0"/>
          </a:p>
          <a:p>
            <a:endParaRPr lang="ro-RO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32844"/>
            <a:ext cx="8934450" cy="682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dirty="0" smtClean="0"/>
              <a:t>NOMENCLATOARE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r>
              <a:rPr lang="ro-RO" b="1" dirty="0" smtClean="0"/>
              <a:t>VALUTE</a:t>
            </a:r>
          </a:p>
          <a:p>
            <a:endParaRPr lang="ro-RO" b="1" dirty="0" smtClean="0"/>
          </a:p>
          <a:p>
            <a:r>
              <a:rPr lang="ro-RO" b="1" dirty="0" smtClean="0"/>
              <a:t>UNITAȚI   DE  MĂSURĂ</a:t>
            </a:r>
          </a:p>
          <a:p>
            <a:endParaRPr lang="ro-RO" b="1" dirty="0" smtClean="0"/>
          </a:p>
          <a:p>
            <a:r>
              <a:rPr lang="ro-RO" b="1" dirty="0" smtClean="0"/>
              <a:t>CATALOG  DE  PRODUSE</a:t>
            </a:r>
          </a:p>
          <a:p>
            <a:endParaRPr lang="ro-RO" b="1" dirty="0" smtClean="0"/>
          </a:p>
          <a:p>
            <a:r>
              <a:rPr lang="ro-RO" b="1" dirty="0" smtClean="0"/>
              <a:t>LISTA  DE  PREȚURI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89972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Activități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>
                <a:solidFill>
                  <a:srgbClr val="002060"/>
                </a:solidFill>
              </a:rPr>
              <a:t>Fax </a:t>
            </a:r>
            <a:endParaRPr lang="en-US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Phone Call</a:t>
            </a:r>
            <a:endParaRPr lang="en-US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E-mail</a:t>
            </a:r>
            <a:endParaRPr lang="en-US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Letter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Appointment</a:t>
            </a:r>
            <a:endParaRPr lang="ro-RO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o-RO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o-RO" b="1" dirty="0" smtClean="0">
                <a:solidFill>
                  <a:srgbClr val="002060"/>
                </a:solidFill>
              </a:rPr>
              <a:t>STAREA  ACTIVITĂȚILOR :</a:t>
            </a:r>
          </a:p>
          <a:p>
            <a:pPr>
              <a:buNone/>
            </a:pPr>
            <a:r>
              <a:rPr lang="ro-RO" b="1" i="1" dirty="0" smtClean="0">
                <a:solidFill>
                  <a:srgbClr val="002060"/>
                </a:solidFill>
              </a:rPr>
              <a:t>            </a:t>
            </a:r>
            <a:r>
              <a:rPr lang="ro-RO" b="1" dirty="0" smtClean="0">
                <a:solidFill>
                  <a:srgbClr val="002060"/>
                </a:solidFill>
              </a:rPr>
              <a:t>OPEN</a:t>
            </a:r>
          </a:p>
          <a:p>
            <a:pPr>
              <a:buNone/>
            </a:pPr>
            <a:r>
              <a:rPr lang="ro-RO" b="1" dirty="0" smtClean="0">
                <a:solidFill>
                  <a:srgbClr val="002060"/>
                </a:solidFill>
              </a:rPr>
              <a:t>            COMPLETED</a:t>
            </a:r>
          </a:p>
          <a:p>
            <a:pPr>
              <a:buNone/>
            </a:pPr>
            <a:r>
              <a:rPr lang="ro-RO" b="1" dirty="0" smtClean="0">
                <a:solidFill>
                  <a:srgbClr val="002060"/>
                </a:solidFill>
              </a:rPr>
              <a:t>            CANCELED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3" descr="9_quickcampaig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646" y="0"/>
            <a:ext cx="913210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597152"/>
          </a:xfrm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1. </a:t>
            </a:r>
            <a:r>
              <a:rPr lang="en-US" sz="3600" dirty="0" err="1" smtClean="0"/>
              <a:t>Mangementul</a:t>
            </a:r>
            <a:r>
              <a:rPr lang="en-US" sz="3600" dirty="0" smtClean="0"/>
              <a:t> </a:t>
            </a:r>
            <a:r>
              <a:rPr lang="en-US" sz="3600" dirty="0" err="1" smtClean="0"/>
              <a:t>relațiilor</a:t>
            </a:r>
            <a:r>
              <a:rPr lang="en-US" sz="3600" dirty="0" smtClean="0"/>
              <a:t> cu </a:t>
            </a:r>
            <a:r>
              <a:rPr lang="en-US" sz="3600" dirty="0" err="1" smtClean="0"/>
              <a:t>clienții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smtClean="0"/>
              <a:t>    o </a:t>
            </a:r>
            <a:r>
              <a:rPr lang="en-US" sz="3600" dirty="0" smtClean="0">
                <a:solidFill>
                  <a:srgbClr val="FF0000"/>
                </a:solidFill>
              </a:rPr>
              <a:t>STRATEGIE DE BUSINESS </a:t>
            </a:r>
            <a:r>
              <a:rPr lang="en-US" sz="3600" dirty="0" err="1" smtClean="0"/>
              <a:t>performantă</a:t>
            </a:r>
            <a:r>
              <a:rPr lang="en-US" sz="3600" dirty="0" smtClean="0"/>
              <a:t> </a:t>
            </a:r>
            <a:r>
              <a:rPr lang="en-US" sz="1300" dirty="0" smtClean="0"/>
              <a:t/>
            </a:r>
            <a:br>
              <a:rPr lang="en-US" sz="1300" dirty="0" smtClean="0"/>
            </a:b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39498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o-RO" b="1" dirty="0" smtClean="0"/>
              <a:t>Trebuie să asigure :</a:t>
            </a:r>
            <a:endParaRPr lang="en-US" b="1" dirty="0" smtClean="0"/>
          </a:p>
          <a:p>
            <a:pPr>
              <a:buNone/>
            </a:pPr>
            <a:r>
              <a:rPr lang="ro-RO" dirty="0" smtClean="0"/>
              <a:t>          </a:t>
            </a:r>
            <a:r>
              <a:rPr lang="ro-RO" b="1" dirty="0" smtClean="0">
                <a:solidFill>
                  <a:srgbClr val="FF0000"/>
                </a:solidFill>
              </a:rPr>
              <a:t>a)</a:t>
            </a:r>
            <a:r>
              <a:rPr lang="ro-RO" dirty="0" smtClean="0"/>
              <a:t>  în primul rând menținerea clienților   </a:t>
            </a:r>
          </a:p>
          <a:p>
            <a:pPr>
              <a:buNone/>
            </a:pPr>
            <a:r>
              <a:rPr lang="ro-RO" dirty="0" smtClean="0"/>
              <a:t>              tradiționali ai firmei;</a:t>
            </a:r>
            <a:endParaRPr lang="en-US" dirty="0" smtClean="0"/>
          </a:p>
          <a:p>
            <a:pPr>
              <a:buNone/>
            </a:pPr>
            <a:r>
              <a:rPr lang="ro-RO" dirty="0" smtClean="0"/>
              <a:t>      </a:t>
            </a:r>
          </a:p>
          <a:p>
            <a:pPr>
              <a:buNone/>
            </a:pPr>
            <a:r>
              <a:rPr lang="ro-RO" dirty="0" smtClean="0"/>
              <a:t>          </a:t>
            </a:r>
            <a:r>
              <a:rPr lang="ro-RO" b="1" dirty="0" smtClean="0">
                <a:solidFill>
                  <a:srgbClr val="FF0000"/>
                </a:solidFill>
              </a:rPr>
              <a:t>b)</a:t>
            </a:r>
            <a:r>
              <a:rPr lang="ro-RO" dirty="0" smtClean="0"/>
              <a:t> în al doilea rând  contactarea și        </a:t>
            </a:r>
          </a:p>
          <a:p>
            <a:pPr>
              <a:buNone/>
            </a:pPr>
            <a:r>
              <a:rPr lang="ro-RO" dirty="0" smtClean="0"/>
              <a:t>              </a:t>
            </a:r>
            <a:r>
              <a:rPr lang="ro-RO" dirty="0" err="1" smtClean="0"/>
              <a:t>fidelizarea</a:t>
            </a:r>
            <a:r>
              <a:rPr lang="ro-RO" dirty="0" smtClean="0"/>
              <a:t> de clienți noi.</a:t>
            </a:r>
            <a:endParaRPr lang="en-US" dirty="0" smtClean="0"/>
          </a:p>
          <a:p>
            <a:pPr>
              <a:buNone/>
            </a:pPr>
            <a:r>
              <a:rPr lang="ro-RO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a. Phone </a:t>
            </a:r>
            <a:r>
              <a:rPr lang="en-US" b="1" dirty="0" smtClean="0"/>
              <a:t>Call / </a:t>
            </a:r>
            <a:r>
              <a:rPr lang="en-US" b="1" dirty="0" err="1" smtClean="0"/>
              <a:t>Apel</a:t>
            </a:r>
            <a:r>
              <a:rPr lang="en-US" b="1" dirty="0" smtClean="0"/>
              <a:t> </a:t>
            </a:r>
            <a:r>
              <a:rPr lang="en-US" b="1" dirty="0" err="1" smtClean="0"/>
              <a:t>telefonic</a:t>
            </a:r>
            <a:r>
              <a:rPr lang="en-US" b="1" dirty="0" smtClean="0"/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5073650"/>
          </a:xfrm>
        </p:spPr>
        <p:txBody>
          <a:bodyPr>
            <a:normAutofit lnSpcReduction="10000"/>
          </a:bodyPr>
          <a:lstStyle/>
          <a:p>
            <a:pPr>
              <a:buFontTx/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dirty="0" err="1" smtClean="0"/>
              <a:t>Subiectul</a:t>
            </a:r>
            <a:r>
              <a:rPr lang="en-US" dirty="0" smtClean="0"/>
              <a:t> </a:t>
            </a:r>
            <a:r>
              <a:rPr lang="en-US" dirty="0" err="1" smtClean="0"/>
              <a:t>apelului</a:t>
            </a:r>
            <a:r>
              <a:rPr lang="en-US" dirty="0" smtClean="0"/>
              <a:t> (</a:t>
            </a:r>
            <a:r>
              <a:rPr lang="en-US" dirty="0" err="1" smtClean="0"/>
              <a:t>obligatoriu</a:t>
            </a:r>
            <a:r>
              <a:rPr lang="en-US" dirty="0" smtClean="0"/>
              <a:t>);</a:t>
            </a:r>
          </a:p>
          <a:p>
            <a:pPr>
              <a:buFontTx/>
              <a:buBlip>
                <a:blip r:embed="rId2"/>
              </a:buBlip>
            </a:pPr>
            <a:endParaRPr lang="en-US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Orice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suplimentara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apel</a:t>
            </a:r>
            <a:r>
              <a:rPr lang="en-US" dirty="0" smtClean="0"/>
              <a:t>, cum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diverse </a:t>
            </a:r>
            <a:r>
              <a:rPr lang="en-US" dirty="0" err="1" smtClean="0"/>
              <a:t>notite</a:t>
            </a:r>
            <a:r>
              <a:rPr lang="en-US" dirty="0" smtClean="0"/>
              <a:t>;</a:t>
            </a:r>
          </a:p>
          <a:p>
            <a:pPr>
              <a:buFontTx/>
              <a:buBlip>
                <a:blip r:embed="rId2"/>
              </a:buBlip>
            </a:pPr>
            <a:endParaRPr lang="en-US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asteptata</a:t>
            </a:r>
            <a:r>
              <a:rPr lang="en-US" dirty="0" smtClean="0"/>
              <a:t> a </a:t>
            </a:r>
            <a:r>
              <a:rPr lang="en-US" dirty="0" err="1" smtClean="0"/>
              <a:t>apelului</a:t>
            </a:r>
            <a:r>
              <a:rPr lang="en-US" dirty="0" smtClean="0"/>
              <a:t>, </a:t>
            </a:r>
            <a:r>
              <a:rPr lang="en-US" dirty="0" err="1" smtClean="0"/>
              <a:t>pentru</a:t>
            </a:r>
            <a:r>
              <a:rPr lang="en-US" dirty="0" smtClean="0"/>
              <a:t> a se </a:t>
            </a:r>
            <a:r>
              <a:rPr lang="en-US" dirty="0" err="1" smtClean="0"/>
              <a:t>estima</a:t>
            </a:r>
            <a:r>
              <a:rPr lang="en-US" dirty="0" smtClean="0"/>
              <a:t> </a:t>
            </a:r>
            <a:r>
              <a:rPr lang="en-US" dirty="0" err="1" smtClean="0"/>
              <a:t>timpul</a:t>
            </a:r>
            <a:r>
              <a:rPr lang="en-US" dirty="0" smtClean="0"/>
              <a:t> </a:t>
            </a:r>
            <a:r>
              <a:rPr lang="en-US" dirty="0" err="1" smtClean="0"/>
              <a:t>necesar</a:t>
            </a:r>
            <a:r>
              <a:rPr lang="en-US" dirty="0" smtClean="0"/>
              <a:t> a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alocat</a:t>
            </a:r>
            <a:r>
              <a:rPr lang="en-US" dirty="0" smtClean="0"/>
              <a:t> </a:t>
            </a:r>
            <a:r>
              <a:rPr lang="en-US" dirty="0" err="1" smtClean="0"/>
              <a:t>acestei</a:t>
            </a:r>
            <a:r>
              <a:rPr lang="en-US" dirty="0" smtClean="0"/>
              <a:t> </a:t>
            </a:r>
            <a:r>
              <a:rPr lang="en-US" dirty="0" err="1" smtClean="0"/>
              <a:t>activitati</a:t>
            </a:r>
            <a:r>
              <a:rPr lang="en-US" dirty="0" smtClean="0"/>
              <a:t>;</a:t>
            </a:r>
          </a:p>
          <a:p>
            <a:pPr>
              <a:buFontTx/>
              <a:buBlip>
                <a:blip r:embed="rId2"/>
              </a:buBlip>
            </a:pPr>
            <a:endParaRPr lang="en-US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smtClean="0"/>
              <a:t>Data la care </a:t>
            </a:r>
            <a:r>
              <a:rPr lang="en-US" dirty="0" err="1" smtClean="0"/>
              <a:t>apelul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avea</a:t>
            </a:r>
            <a:r>
              <a:rPr lang="en-US" dirty="0" smtClean="0"/>
              <a:t> loc.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b="1" dirty="0" smtClean="0"/>
              <a:t>b. Appointment </a:t>
            </a:r>
            <a:r>
              <a:rPr lang="en-US" b="1" dirty="0" smtClean="0"/>
              <a:t>/ </a:t>
            </a:r>
            <a:r>
              <a:rPr lang="en-US" b="1" dirty="0" err="1" smtClean="0"/>
              <a:t>Intalnire</a:t>
            </a:r>
            <a:endParaRPr lang="en-US" b="1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20000" cy="537845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Subiectul</a:t>
            </a:r>
            <a:r>
              <a:rPr lang="en-US" dirty="0" smtClean="0"/>
              <a:t> </a:t>
            </a:r>
            <a:r>
              <a:rPr lang="en-US" dirty="0" err="1" smtClean="0"/>
              <a:t>intalnirii</a:t>
            </a:r>
            <a:r>
              <a:rPr lang="en-US" dirty="0" smtClean="0"/>
              <a:t> (</a:t>
            </a:r>
            <a:r>
              <a:rPr lang="en-US" dirty="0" err="1" smtClean="0"/>
              <a:t>obligatoriu</a:t>
            </a:r>
            <a:r>
              <a:rPr lang="en-US" dirty="0" smtClean="0"/>
              <a:t>).</a:t>
            </a:r>
          </a:p>
          <a:p>
            <a:pPr>
              <a:buFontTx/>
              <a:buNone/>
            </a:pPr>
            <a:endParaRPr lang="en-US" sz="800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Locatia</a:t>
            </a:r>
            <a:r>
              <a:rPr lang="en-US" dirty="0" smtClean="0"/>
              <a:t> </a:t>
            </a:r>
            <a:r>
              <a:rPr lang="en-US" dirty="0" err="1" smtClean="0"/>
              <a:t>intalnirii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endParaRPr lang="en-US" sz="800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smtClean="0"/>
              <a:t>Cum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apara</a:t>
            </a:r>
            <a:r>
              <a:rPr lang="en-US" dirty="0" smtClean="0"/>
              <a:t> </a:t>
            </a:r>
            <a:r>
              <a:rPr lang="en-US" dirty="0" err="1" smtClean="0"/>
              <a:t>timpul</a:t>
            </a:r>
            <a:r>
              <a:rPr lang="en-US" dirty="0" smtClean="0"/>
              <a:t> </a:t>
            </a:r>
            <a:r>
              <a:rPr lang="en-US" dirty="0" err="1" smtClean="0"/>
              <a:t>intalnirii</a:t>
            </a:r>
            <a:r>
              <a:rPr lang="en-US" dirty="0" smtClean="0"/>
              <a:t> in </a:t>
            </a:r>
            <a:r>
              <a:rPr lang="en-US" dirty="0" err="1" smtClean="0"/>
              <a:t>calendarul</a:t>
            </a:r>
            <a:r>
              <a:rPr lang="en-US" dirty="0" smtClean="0"/>
              <a:t> </a:t>
            </a:r>
            <a:r>
              <a:rPr lang="en-US" dirty="0" err="1" smtClean="0"/>
              <a:t>celui</a:t>
            </a:r>
            <a:r>
              <a:rPr lang="en-US" dirty="0" smtClean="0"/>
              <a:t> care o </a:t>
            </a:r>
            <a:r>
              <a:rPr lang="en-US" dirty="0" err="1" smtClean="0"/>
              <a:t>organizeza</a:t>
            </a:r>
            <a:r>
              <a:rPr lang="en-US" dirty="0" smtClean="0"/>
              <a:t>. </a:t>
            </a:r>
          </a:p>
          <a:p>
            <a:pPr>
              <a:buFontTx/>
              <a:buNone/>
            </a:pPr>
            <a:endParaRPr lang="en-US" sz="800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orele</a:t>
            </a:r>
            <a:r>
              <a:rPr lang="en-US" dirty="0" smtClean="0"/>
              <a:t> de </a:t>
            </a:r>
            <a:r>
              <a:rPr lang="en-US" dirty="0" err="1" smtClean="0"/>
              <a:t>inceput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sfarsit</a:t>
            </a:r>
            <a:r>
              <a:rPr lang="en-US" dirty="0" smtClean="0"/>
              <a:t> ale </a:t>
            </a:r>
            <a:r>
              <a:rPr lang="en-US" dirty="0" err="1" smtClean="0"/>
              <a:t>intalnirii</a:t>
            </a:r>
            <a:r>
              <a:rPr lang="en-US" dirty="0" smtClean="0"/>
              <a:t>.  </a:t>
            </a:r>
            <a:r>
              <a:rPr lang="en-US" dirty="0" err="1" smtClean="0"/>
              <a:t>Acestea</a:t>
            </a:r>
            <a:r>
              <a:rPr lang="en-US" dirty="0" smtClean="0"/>
              <a:t> </a:t>
            </a:r>
            <a:r>
              <a:rPr lang="en-US" dirty="0" err="1" smtClean="0"/>
              <a:t>apar</a:t>
            </a:r>
            <a:r>
              <a:rPr lang="en-US" dirty="0" smtClean="0"/>
              <a:t> in </a:t>
            </a:r>
            <a:r>
              <a:rPr lang="en-US" dirty="0" err="1" smtClean="0"/>
              <a:t>calendarul</a:t>
            </a:r>
            <a:r>
              <a:rPr lang="en-US" dirty="0" smtClean="0"/>
              <a:t> personal al </a:t>
            </a:r>
            <a:r>
              <a:rPr lang="en-US" dirty="0" err="1" smtClean="0"/>
              <a:t>proprietarului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endParaRPr lang="en-US" sz="800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Orice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suplimentara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intalnire</a:t>
            </a:r>
            <a:r>
              <a:rPr lang="en-US" dirty="0" smtClean="0"/>
              <a:t>, cum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diverse </a:t>
            </a:r>
            <a:r>
              <a:rPr lang="en-US" dirty="0" err="1" smtClean="0"/>
              <a:t>notite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c. Letter  </a:t>
            </a:r>
            <a:r>
              <a:rPr lang="en-US" b="1" dirty="0" smtClean="0"/>
              <a:t>/  FAX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20000" cy="5378450"/>
          </a:xfrm>
        </p:spPr>
        <p:txBody>
          <a:bodyPr>
            <a:normAutofit lnSpcReduction="10000"/>
          </a:bodyPr>
          <a:lstStyle/>
          <a:p>
            <a:pPr>
              <a:buFontTx/>
              <a:buBlip>
                <a:blip r:embed="rId2"/>
              </a:buBlip>
            </a:pPr>
            <a:endParaRPr lang="en-US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Subiectul</a:t>
            </a:r>
            <a:r>
              <a:rPr lang="en-US" dirty="0" smtClean="0"/>
              <a:t> </a:t>
            </a:r>
            <a:r>
              <a:rPr lang="en-US" dirty="0" err="1" smtClean="0"/>
              <a:t>scrisorii</a:t>
            </a:r>
            <a:r>
              <a:rPr lang="en-US" dirty="0" smtClean="0"/>
              <a:t> (</a:t>
            </a:r>
            <a:r>
              <a:rPr lang="en-US" dirty="0" err="1" smtClean="0"/>
              <a:t>obligatoriu</a:t>
            </a:r>
            <a:r>
              <a:rPr lang="en-US" dirty="0" smtClean="0"/>
              <a:t>).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Orice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suplimentara</a:t>
            </a:r>
            <a:r>
              <a:rPr lang="en-US" dirty="0" smtClean="0"/>
              <a:t>, cum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diverse </a:t>
            </a:r>
            <a:r>
              <a:rPr lang="en-US" dirty="0" err="1" smtClean="0"/>
              <a:t>notite</a:t>
            </a:r>
            <a:endParaRPr lang="en-US" dirty="0" smtClean="0"/>
          </a:p>
          <a:p>
            <a:pPr>
              <a:buFontTx/>
              <a:buBlip>
                <a:blip r:embed="rId2"/>
              </a:buBlip>
            </a:pPr>
            <a:endParaRPr lang="en-US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asteptata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pregatirea</a:t>
            </a:r>
            <a:r>
              <a:rPr lang="en-US" dirty="0" smtClean="0"/>
              <a:t> </a:t>
            </a:r>
            <a:r>
              <a:rPr lang="en-US" dirty="0" err="1" smtClean="0"/>
              <a:t>scrisorii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Blip>
                <a:blip r:embed="rId2"/>
              </a:buBlip>
            </a:pPr>
            <a:r>
              <a:rPr lang="en-US" dirty="0" smtClean="0"/>
              <a:t>Data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cand</a:t>
            </a:r>
            <a:r>
              <a:rPr lang="en-US" dirty="0" smtClean="0"/>
              <a:t> e </a:t>
            </a:r>
            <a:r>
              <a:rPr lang="en-US" dirty="0" err="1" smtClean="0"/>
              <a:t>trimisa</a:t>
            </a:r>
            <a:r>
              <a:rPr lang="en-US" dirty="0" smtClean="0"/>
              <a:t> </a:t>
            </a:r>
            <a:r>
              <a:rPr lang="en-US" dirty="0" err="1" smtClean="0"/>
              <a:t>scrisoarea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E-Mail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543800" cy="5226050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Subiectul</a:t>
            </a:r>
            <a:r>
              <a:rPr lang="en-US" dirty="0" smtClean="0"/>
              <a:t> email-</a:t>
            </a:r>
            <a:r>
              <a:rPr lang="en-US" dirty="0" err="1" smtClean="0"/>
              <a:t>ului</a:t>
            </a:r>
            <a:r>
              <a:rPr lang="en-US" dirty="0" smtClean="0"/>
              <a:t> (</a:t>
            </a:r>
            <a:r>
              <a:rPr lang="en-US" dirty="0" err="1" smtClean="0"/>
              <a:t>obligatoriu</a:t>
            </a:r>
            <a:r>
              <a:rPr lang="en-US" dirty="0" smtClean="0"/>
              <a:t>).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Continutul</a:t>
            </a:r>
            <a:r>
              <a:rPr lang="en-US" dirty="0" smtClean="0"/>
              <a:t> email-</a:t>
            </a:r>
            <a:r>
              <a:rPr lang="en-US" dirty="0" err="1" smtClean="0"/>
              <a:t>ului</a:t>
            </a:r>
            <a:r>
              <a:rPr lang="en-US" dirty="0" smtClean="0"/>
              <a:t>. 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asteptata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pregatirea</a:t>
            </a:r>
            <a:r>
              <a:rPr lang="en-US" dirty="0" smtClean="0"/>
              <a:t> email-</a:t>
            </a:r>
            <a:r>
              <a:rPr lang="en-US" dirty="0" err="1" smtClean="0"/>
              <a:t>ului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Data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cand</a:t>
            </a:r>
            <a:r>
              <a:rPr lang="en-US" dirty="0" smtClean="0"/>
              <a:t> </a:t>
            </a:r>
            <a:r>
              <a:rPr lang="en-US" dirty="0" err="1" smtClean="0"/>
              <a:t>acesta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trimis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SARCINI, ROLURI și FLUXURI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Task-</a:t>
            </a:r>
            <a:r>
              <a:rPr lang="en-US" b="1" dirty="0" err="1" smtClean="0"/>
              <a:t>uri</a:t>
            </a:r>
            <a:r>
              <a:rPr lang="en-US" b="1" dirty="0" smtClean="0"/>
              <a:t> - </a:t>
            </a:r>
            <a:r>
              <a:rPr lang="en-US" b="1" dirty="0" err="1" smtClean="0"/>
              <a:t>sarcini</a:t>
            </a:r>
            <a:endParaRPr lang="ro-RO" b="1" dirty="0" smtClean="0"/>
          </a:p>
          <a:p>
            <a:pPr>
              <a:buNone/>
            </a:pPr>
            <a:r>
              <a:rPr lang="ro-RO" b="1" dirty="0" smtClean="0"/>
              <a:t>		 </a:t>
            </a:r>
            <a:r>
              <a:rPr lang="ro-RO" b="1" dirty="0" smtClean="0">
                <a:latin typeface="Arial Black"/>
              </a:rPr>
              <a:t>► </a:t>
            </a:r>
            <a:r>
              <a:rPr lang="en-US" dirty="0" err="1" smtClean="0"/>
              <a:t>rezervarea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locații</a:t>
            </a:r>
            <a:r>
              <a:rPr lang="en-US" dirty="0" smtClean="0"/>
              <a:t>, 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		</a:t>
            </a:r>
            <a:r>
              <a:rPr lang="ro-RO" b="1" dirty="0" smtClean="0">
                <a:latin typeface="Arial Black"/>
              </a:rPr>
              <a:t> ► </a:t>
            </a:r>
            <a:r>
              <a:rPr lang="en-US" dirty="0" err="1" smtClean="0"/>
              <a:t>tipărirea</a:t>
            </a:r>
            <a:r>
              <a:rPr lang="en-US" dirty="0" smtClean="0"/>
              <a:t> de </a:t>
            </a:r>
            <a:r>
              <a:rPr lang="en-US" dirty="0" err="1" smtClean="0"/>
              <a:t>broșuri</a:t>
            </a:r>
            <a:r>
              <a:rPr lang="en-US" dirty="0" smtClean="0"/>
              <a:t>, </a:t>
            </a:r>
            <a:r>
              <a:rPr lang="en-US" dirty="0" err="1" smtClean="0"/>
              <a:t>diplome</a:t>
            </a:r>
            <a:r>
              <a:rPr lang="en-US" dirty="0" smtClean="0"/>
              <a:t>, 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		</a:t>
            </a:r>
            <a:r>
              <a:rPr lang="ro-RO" b="1" dirty="0" smtClean="0">
                <a:latin typeface="Arial Black"/>
              </a:rPr>
              <a:t> ► </a:t>
            </a:r>
            <a:r>
              <a:rPr lang="en-US" dirty="0" err="1" smtClean="0"/>
              <a:t>amenajarea</a:t>
            </a:r>
            <a:r>
              <a:rPr lang="en-US" dirty="0" smtClean="0"/>
              <a:t> – </a:t>
            </a:r>
            <a:r>
              <a:rPr lang="en-US" dirty="0" err="1" smtClean="0"/>
              <a:t>decorarea</a:t>
            </a:r>
            <a:r>
              <a:rPr lang="en-US" dirty="0" smtClean="0"/>
              <a:t> </a:t>
            </a:r>
            <a:r>
              <a:rPr lang="en-US" dirty="0" err="1" smtClean="0"/>
              <a:t>sălii</a:t>
            </a:r>
            <a:r>
              <a:rPr lang="en-US" dirty="0" smtClean="0"/>
              <a:t>, 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		</a:t>
            </a:r>
            <a:r>
              <a:rPr lang="ro-RO" b="1" dirty="0" smtClean="0">
                <a:latin typeface="Arial Black"/>
              </a:rPr>
              <a:t> ► </a:t>
            </a:r>
            <a:r>
              <a:rPr lang="en-US" dirty="0" err="1" smtClean="0"/>
              <a:t>spații</a:t>
            </a:r>
            <a:r>
              <a:rPr lang="en-US" dirty="0" smtClean="0"/>
              <a:t> 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interviuri</a:t>
            </a:r>
            <a:r>
              <a:rPr lang="en-US" dirty="0" smtClean="0"/>
              <a:t> ,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		</a:t>
            </a:r>
            <a:r>
              <a:rPr lang="ro-RO" b="1" dirty="0" smtClean="0">
                <a:latin typeface="Arial Black"/>
              </a:rPr>
              <a:t> ► </a:t>
            </a:r>
            <a:r>
              <a:rPr lang="en-US" dirty="0" err="1" smtClean="0"/>
              <a:t>angajarea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firme</a:t>
            </a:r>
            <a:r>
              <a:rPr lang="en-US" dirty="0" smtClean="0"/>
              <a:t> de catering 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		</a:t>
            </a:r>
            <a:r>
              <a:rPr lang="ro-RO" b="1" dirty="0" smtClean="0">
                <a:latin typeface="Arial Black"/>
              </a:rPr>
              <a:t> ► </a:t>
            </a:r>
            <a:r>
              <a:rPr lang="en-US" dirty="0" err="1" smtClean="0"/>
              <a:t>invitații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presă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personalități</a:t>
            </a:r>
            <a:endParaRPr lang="ro-RO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Workflow</a:t>
            </a:r>
            <a:r>
              <a:rPr lang="en-US" b="1" i="1" dirty="0" smtClean="0"/>
              <a:t>s</a:t>
            </a:r>
            <a:r>
              <a:rPr lang="en-US" i="1" dirty="0" smtClean="0"/>
              <a:t>  - </a:t>
            </a:r>
            <a:r>
              <a:rPr lang="en-US" dirty="0" err="1" smtClean="0"/>
              <a:t>fluxuri</a:t>
            </a:r>
            <a:r>
              <a:rPr lang="en-US" dirty="0" smtClean="0"/>
              <a:t> de </a:t>
            </a:r>
            <a:r>
              <a:rPr lang="en-US" dirty="0" err="1" smtClean="0"/>
              <a:t>lucru</a:t>
            </a:r>
            <a:endParaRPr lang="ro-RO" dirty="0" smtClean="0"/>
          </a:p>
          <a:p>
            <a:pPr>
              <a:buFont typeface="Wingdings" pitchFamily="2" charset="2"/>
              <a:buChar char="Ø"/>
            </a:pPr>
            <a:r>
              <a:rPr lang="ro-RO" b="1" dirty="0" smtClean="0"/>
              <a:t>Roluri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Entitățile</a:t>
            </a:r>
            <a:r>
              <a:rPr lang="en-US" dirty="0" smtClean="0"/>
              <a:t> </a:t>
            </a:r>
            <a:r>
              <a:rPr lang="en-US" dirty="0" err="1" smtClean="0"/>
              <a:t>bazei</a:t>
            </a:r>
            <a:r>
              <a:rPr lang="en-US" dirty="0" smtClean="0"/>
              <a:t> de date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PRODUCTS</a:t>
            </a:r>
            <a:endParaRPr lang="en-US" dirty="0" smtClean="0"/>
          </a:p>
          <a:p>
            <a:r>
              <a:rPr lang="en-US" b="1" dirty="0" err="1" smtClean="0"/>
              <a:t>Pice</a:t>
            </a:r>
            <a:r>
              <a:rPr lang="en-US" b="1" dirty="0" smtClean="0"/>
              <a:t> List </a:t>
            </a:r>
            <a:r>
              <a:rPr lang="en-US" dirty="0" smtClean="0"/>
              <a:t> </a:t>
            </a:r>
          </a:p>
          <a:p>
            <a:r>
              <a:rPr lang="ro-RO" b="1" dirty="0" smtClean="0"/>
              <a:t>Price </a:t>
            </a:r>
            <a:r>
              <a:rPr lang="ro-RO" b="1" dirty="0" err="1" smtClean="0"/>
              <a:t>List</a:t>
            </a:r>
            <a:r>
              <a:rPr lang="ro-RO" b="1" dirty="0" smtClean="0"/>
              <a:t> Item</a:t>
            </a:r>
            <a:r>
              <a:rPr lang="ro-RO" dirty="0" smtClean="0"/>
              <a:t> </a:t>
            </a:r>
            <a:endParaRPr lang="en-US" dirty="0" smtClean="0"/>
          </a:p>
          <a:p>
            <a:r>
              <a:rPr lang="en-US" b="1" dirty="0" smtClean="0"/>
              <a:t>ACCOUNTS</a:t>
            </a:r>
            <a:endParaRPr lang="en-US" dirty="0" smtClean="0"/>
          </a:p>
          <a:p>
            <a:r>
              <a:rPr lang="en-US" b="1" dirty="0" smtClean="0"/>
              <a:t>CONTACTS</a:t>
            </a:r>
            <a:endParaRPr lang="en-US" dirty="0" smtClean="0"/>
          </a:p>
          <a:p>
            <a:r>
              <a:rPr lang="en-US" b="1" dirty="0" smtClean="0"/>
              <a:t>LEADS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OPPORTUNITIES</a:t>
            </a:r>
            <a:endParaRPr lang="en-US" dirty="0" smtClean="0"/>
          </a:p>
          <a:p>
            <a:r>
              <a:rPr lang="en-US" b="1" dirty="0" smtClean="0"/>
              <a:t>Quotes, Orders, Invoices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Scenariu</a:t>
            </a:r>
            <a:r>
              <a:rPr lang="en-US" dirty="0" smtClean="0"/>
              <a:t> de </a:t>
            </a:r>
            <a:r>
              <a:rPr lang="en-US" dirty="0" err="1" smtClean="0"/>
              <a:t>lucru</a:t>
            </a:r>
            <a:r>
              <a:rPr lang="en-US" dirty="0" smtClean="0"/>
              <a:t> cu </a:t>
            </a:r>
            <a:r>
              <a:rPr lang="en-US" dirty="0" err="1" smtClean="0"/>
              <a:t>modulul</a:t>
            </a:r>
            <a:r>
              <a:rPr lang="en-US" dirty="0" smtClean="0"/>
              <a:t> Sales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1.</a:t>
            </a:r>
            <a:r>
              <a:rPr lang="en-US" dirty="0" smtClean="0"/>
              <a:t>  </a:t>
            </a:r>
            <a:r>
              <a:rPr lang="en-US" dirty="0" err="1" smtClean="0"/>
              <a:t>adăugarea</a:t>
            </a:r>
            <a:r>
              <a:rPr lang="en-US" dirty="0" smtClean="0"/>
              <a:t> </a:t>
            </a:r>
            <a:r>
              <a:rPr lang="en-US" b="1" dirty="0" err="1" smtClean="0"/>
              <a:t>unității</a:t>
            </a:r>
            <a:r>
              <a:rPr lang="en-US" b="1" dirty="0" smtClean="0"/>
              <a:t> </a:t>
            </a:r>
            <a:r>
              <a:rPr lang="en-US" b="1" dirty="0" err="1" smtClean="0"/>
              <a:t>monetare</a:t>
            </a:r>
            <a:r>
              <a:rPr lang="en-US" dirty="0" smtClean="0"/>
              <a:t> cu care </a:t>
            </a:r>
            <a:r>
              <a:rPr lang="en-US" dirty="0" err="1" smtClean="0"/>
              <a:t>operăm</a:t>
            </a:r>
            <a:r>
              <a:rPr lang="en-US" dirty="0" smtClean="0"/>
              <a:t> (</a:t>
            </a:r>
            <a:r>
              <a:rPr lang="en-US" dirty="0" err="1" smtClean="0"/>
              <a:t>leu</a:t>
            </a:r>
            <a:r>
              <a:rPr lang="en-US" dirty="0" smtClean="0"/>
              <a:t>);</a:t>
            </a:r>
          </a:p>
          <a:p>
            <a:pPr marL="624078" indent="-514350">
              <a:buNone/>
            </a:pPr>
            <a:r>
              <a:rPr lang="ro-RO" b="1" dirty="0" smtClean="0"/>
              <a:t>2</a:t>
            </a:r>
            <a:r>
              <a:rPr lang="ro-RO" dirty="0" smtClean="0"/>
              <a:t>.  </a:t>
            </a:r>
            <a:r>
              <a:rPr lang="en-US" dirty="0" err="1" smtClean="0"/>
              <a:t>crearea</a:t>
            </a:r>
            <a:r>
              <a:rPr lang="en-US" dirty="0" smtClean="0"/>
              <a:t> </a:t>
            </a:r>
            <a:r>
              <a:rPr lang="en-US" dirty="0" err="1" smtClean="0"/>
              <a:t>nomenclatorului</a:t>
            </a:r>
            <a:r>
              <a:rPr lang="en-US" dirty="0" smtClean="0"/>
              <a:t> </a:t>
            </a:r>
            <a:r>
              <a:rPr lang="en-US" b="1" dirty="0" smtClean="0"/>
              <a:t>Unit Group </a:t>
            </a:r>
            <a:r>
              <a:rPr lang="en-US" dirty="0" smtClean="0"/>
              <a:t>cu </a:t>
            </a:r>
            <a:r>
              <a:rPr lang="en-US" dirty="0" err="1" smtClean="0"/>
              <a:t>unitatea</a:t>
            </a:r>
            <a:r>
              <a:rPr lang="en-US" dirty="0" smtClean="0"/>
              <a:t> de </a:t>
            </a:r>
            <a:r>
              <a:rPr lang="ro-RO" dirty="0" smtClean="0"/>
              <a:t> </a:t>
            </a:r>
          </a:p>
          <a:p>
            <a:pPr marL="624078" indent="-514350">
              <a:buNone/>
            </a:pPr>
            <a:r>
              <a:rPr lang="ro-RO" dirty="0" smtClean="0"/>
              <a:t>     </a:t>
            </a:r>
            <a:r>
              <a:rPr lang="en-US" dirty="0" err="1" smtClean="0"/>
              <a:t>bază</a:t>
            </a:r>
            <a:r>
              <a:rPr lang="en-US" dirty="0" smtClean="0"/>
              <a:t>, </a:t>
            </a:r>
            <a:r>
              <a:rPr lang="en-US" dirty="0" err="1" smtClean="0"/>
              <a:t>multipli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submultipli</a:t>
            </a:r>
            <a:r>
              <a:rPr lang="en-US" dirty="0" smtClean="0"/>
              <a:t>  </a:t>
            </a:r>
            <a:r>
              <a:rPr lang="en-US" dirty="0" err="1" smtClean="0"/>
              <a:t>folosți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livrarea</a:t>
            </a:r>
            <a:r>
              <a:rPr lang="en-US" dirty="0" smtClean="0"/>
              <a:t> /</a:t>
            </a:r>
            <a:r>
              <a:rPr lang="en-US" dirty="0" err="1" smtClean="0"/>
              <a:t>cumpărarea</a:t>
            </a:r>
            <a:r>
              <a:rPr lang="en-US" dirty="0" smtClean="0"/>
              <a:t> </a:t>
            </a:r>
            <a:r>
              <a:rPr lang="en-US" dirty="0" err="1" smtClean="0"/>
              <a:t>produsului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b="1" dirty="0" smtClean="0"/>
              <a:t>3.</a:t>
            </a:r>
            <a:r>
              <a:rPr lang="en-US" dirty="0" smtClean="0"/>
              <a:t>  </a:t>
            </a:r>
            <a:r>
              <a:rPr lang="en-US" dirty="0" err="1" smtClean="0"/>
              <a:t>crearea</a:t>
            </a:r>
            <a:r>
              <a:rPr lang="en-US" dirty="0" smtClean="0"/>
              <a:t> </a:t>
            </a:r>
            <a:r>
              <a:rPr lang="en-US" dirty="0" err="1" smtClean="0"/>
              <a:t>listei</a:t>
            </a:r>
            <a:r>
              <a:rPr lang="en-US" dirty="0" smtClean="0"/>
              <a:t> de </a:t>
            </a:r>
            <a:r>
              <a:rPr lang="en-US" dirty="0" err="1" smtClean="0"/>
              <a:t>prețuri</a:t>
            </a:r>
            <a:r>
              <a:rPr lang="en-US" dirty="0" smtClean="0"/>
              <a:t> </a:t>
            </a:r>
            <a:r>
              <a:rPr lang="en-US" b="1" dirty="0" smtClean="0"/>
              <a:t>Price List;</a:t>
            </a:r>
            <a:endParaRPr lang="en-US" dirty="0" smtClean="0"/>
          </a:p>
          <a:p>
            <a:pPr marL="624078" indent="-514350">
              <a:buNone/>
            </a:pPr>
            <a:r>
              <a:rPr lang="ro-RO" dirty="0" smtClean="0"/>
              <a:t>4.  a</a:t>
            </a:r>
            <a:r>
              <a:rPr lang="en-US" dirty="0" err="1" smtClean="0"/>
              <a:t>dăugarea</a:t>
            </a:r>
            <a:r>
              <a:rPr lang="en-US" dirty="0" smtClean="0"/>
              <a:t> de </a:t>
            </a:r>
            <a:r>
              <a:rPr lang="en-US" dirty="0" err="1" smtClean="0"/>
              <a:t>articole</a:t>
            </a:r>
            <a:r>
              <a:rPr lang="en-US" dirty="0" smtClean="0"/>
              <a:t>, </a:t>
            </a:r>
            <a:r>
              <a:rPr lang="en-US" b="1" dirty="0" smtClean="0"/>
              <a:t>Price List Item</a:t>
            </a:r>
            <a:r>
              <a:rPr lang="en-US" dirty="0" smtClean="0"/>
              <a:t>, cu  </a:t>
            </a:r>
            <a:r>
              <a:rPr lang="en-US" b="1" dirty="0" err="1" smtClean="0"/>
              <a:t>prețurile</a:t>
            </a:r>
            <a:r>
              <a:rPr lang="en-US" b="1" dirty="0" smtClean="0"/>
              <a:t> </a:t>
            </a:r>
            <a:endParaRPr lang="ro-RO" b="1" dirty="0" smtClean="0"/>
          </a:p>
          <a:p>
            <a:pPr marL="624078" indent="-514350">
              <a:buNone/>
            </a:pPr>
            <a:r>
              <a:rPr lang="ro-RO" b="1" dirty="0" smtClean="0"/>
              <a:t>     </a:t>
            </a:r>
            <a:r>
              <a:rPr lang="en-US" b="1" dirty="0" err="1" smtClean="0"/>
              <a:t>asociate</a:t>
            </a:r>
            <a:r>
              <a:rPr lang="en-US" dirty="0" smtClean="0"/>
              <a:t> conform </a:t>
            </a:r>
            <a:r>
              <a:rPr lang="en-US" dirty="0" err="1" smtClean="0"/>
              <a:t>nomenclatorului</a:t>
            </a:r>
            <a:r>
              <a:rPr lang="en-US" dirty="0" smtClean="0"/>
              <a:t>;	</a:t>
            </a:r>
          </a:p>
          <a:p>
            <a:pPr>
              <a:buNone/>
            </a:pPr>
            <a:r>
              <a:rPr lang="en-US" b="1" dirty="0" smtClean="0"/>
              <a:t>5.</a:t>
            </a:r>
            <a:r>
              <a:rPr lang="en-US" dirty="0" smtClean="0"/>
              <a:t> </a:t>
            </a:r>
            <a:r>
              <a:rPr lang="ro-RO" dirty="0" smtClean="0"/>
              <a:t> </a:t>
            </a:r>
            <a:r>
              <a:rPr lang="en-US" dirty="0" err="1" smtClean="0"/>
              <a:t>crearea</a:t>
            </a:r>
            <a:r>
              <a:rPr lang="en-US" dirty="0" smtClean="0"/>
              <a:t> </a:t>
            </a:r>
            <a:r>
              <a:rPr lang="en-US" dirty="0" err="1" smtClean="0"/>
              <a:t>manuală</a:t>
            </a:r>
            <a:r>
              <a:rPr lang="en-US" dirty="0" smtClean="0"/>
              <a:t> a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b="1" dirty="0" smtClean="0"/>
              <a:t>Lead</a:t>
            </a:r>
            <a:r>
              <a:rPr lang="en-US" dirty="0" smtClean="0"/>
              <a:t>;</a:t>
            </a:r>
          </a:p>
          <a:p>
            <a:pPr marL="624078" indent="-514350">
              <a:buNone/>
            </a:pPr>
            <a:r>
              <a:rPr lang="ro-RO" b="1" dirty="0" smtClean="0"/>
              <a:t>6</a:t>
            </a:r>
            <a:r>
              <a:rPr lang="ro-RO" dirty="0" smtClean="0"/>
              <a:t>.  </a:t>
            </a:r>
            <a:r>
              <a:rPr lang="en-US" dirty="0" err="1" smtClean="0"/>
              <a:t>crearea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b="1" dirty="0" err="1" smtClean="0"/>
              <a:t>Activități</a:t>
            </a:r>
            <a:r>
              <a:rPr lang="en-US" dirty="0" smtClean="0"/>
              <a:t> de tip ”appointment” </a:t>
            </a:r>
            <a:r>
              <a:rPr lang="en-US" dirty="0" err="1" smtClean="0"/>
              <a:t>asociate</a:t>
            </a:r>
            <a:r>
              <a:rPr lang="ro-RO" dirty="0" smtClean="0"/>
              <a:t>   </a:t>
            </a:r>
            <a:r>
              <a:rPr lang="en-US" dirty="0" smtClean="0"/>
              <a:t> </a:t>
            </a:r>
            <a:endParaRPr lang="ro-RO" dirty="0" smtClean="0"/>
          </a:p>
          <a:p>
            <a:pPr marL="624078" indent="-514350">
              <a:buNone/>
            </a:pPr>
            <a:r>
              <a:rPr lang="ro-RO" dirty="0" smtClean="0"/>
              <a:t>     </a:t>
            </a:r>
            <a:r>
              <a:rPr lang="en-US" dirty="0" smtClean="0"/>
              <a:t>lead-</a:t>
            </a:r>
            <a:r>
              <a:rPr lang="en-US" dirty="0" err="1" smtClean="0"/>
              <a:t>ului</a:t>
            </a:r>
            <a:r>
              <a:rPr lang="en-US" dirty="0" smtClean="0"/>
              <a:t>;</a:t>
            </a:r>
          </a:p>
          <a:p>
            <a:pPr marL="624078" indent="-514350">
              <a:buNone/>
            </a:pPr>
            <a:r>
              <a:rPr lang="ro-RO" b="1" dirty="0" smtClean="0"/>
              <a:t>7.  </a:t>
            </a:r>
            <a:r>
              <a:rPr lang="en-US" dirty="0" err="1" smtClean="0"/>
              <a:t>calificarea</a:t>
            </a:r>
            <a:r>
              <a:rPr lang="en-US" dirty="0" smtClean="0"/>
              <a:t> Lead-</a:t>
            </a:r>
            <a:r>
              <a:rPr lang="en-US" dirty="0" err="1" smtClean="0"/>
              <a:t>ului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b="1" dirty="0" err="1" smtClean="0"/>
              <a:t>Oportunitate</a:t>
            </a:r>
            <a:r>
              <a:rPr lang="en-US" dirty="0" smtClean="0"/>
              <a:t>;</a:t>
            </a:r>
          </a:p>
          <a:p>
            <a:pPr marL="624078" indent="-514350">
              <a:buNone/>
            </a:pPr>
            <a:r>
              <a:rPr lang="en-US" b="1" dirty="0" smtClean="0"/>
              <a:t>8</a:t>
            </a:r>
            <a:r>
              <a:rPr lang="en-US" dirty="0" smtClean="0"/>
              <a:t>.   </a:t>
            </a:r>
            <a:r>
              <a:rPr lang="en-US" dirty="0" err="1" smtClean="0"/>
              <a:t>adăugarea</a:t>
            </a:r>
            <a:r>
              <a:rPr lang="en-US" dirty="0" smtClean="0"/>
              <a:t> </a:t>
            </a:r>
            <a:r>
              <a:rPr lang="en-US" dirty="0" err="1" smtClean="0"/>
              <a:t>Produselor</a:t>
            </a:r>
            <a:r>
              <a:rPr lang="en-US" dirty="0" smtClean="0"/>
              <a:t> la </a:t>
            </a:r>
            <a:r>
              <a:rPr lang="en-US" dirty="0" err="1" smtClean="0"/>
              <a:t>Oportunitate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b="1" dirty="0" smtClean="0"/>
              <a:t>9.</a:t>
            </a:r>
            <a:r>
              <a:rPr lang="en-US" dirty="0" smtClean="0"/>
              <a:t>   </a:t>
            </a:r>
            <a:r>
              <a:rPr lang="en-US" dirty="0" err="1" smtClean="0"/>
              <a:t>închiderea</a:t>
            </a:r>
            <a:r>
              <a:rPr lang="en-US" dirty="0" smtClean="0"/>
              <a:t> </a:t>
            </a:r>
            <a:r>
              <a:rPr lang="en-US" dirty="0" err="1" smtClean="0"/>
              <a:t>oportunității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b="1" dirty="0" smtClean="0"/>
              <a:t>10.</a:t>
            </a:r>
            <a:r>
              <a:rPr lang="en-US" dirty="0" smtClean="0"/>
              <a:t> </a:t>
            </a:r>
            <a:r>
              <a:rPr lang="en-US" dirty="0" err="1" smtClean="0"/>
              <a:t>crearea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oferte</a:t>
            </a:r>
            <a:r>
              <a:rPr lang="en-US" dirty="0" smtClean="0"/>
              <a:t>, </a:t>
            </a:r>
            <a:r>
              <a:rPr lang="en-US" b="1" dirty="0" smtClean="0"/>
              <a:t>Quote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b="1" dirty="0" smtClean="0"/>
              <a:t>11</a:t>
            </a:r>
            <a:r>
              <a:rPr lang="en-US" dirty="0" smtClean="0"/>
              <a:t>. </a:t>
            </a:r>
            <a:r>
              <a:rPr lang="en-US" dirty="0" err="1" smtClean="0"/>
              <a:t>crearea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contract / </a:t>
            </a:r>
            <a:r>
              <a:rPr lang="en-US" dirty="0" err="1" smtClean="0"/>
              <a:t>comenzi</a:t>
            </a:r>
            <a:r>
              <a:rPr lang="en-US" dirty="0" smtClean="0"/>
              <a:t>,  </a:t>
            </a:r>
            <a:r>
              <a:rPr lang="en-US" b="1" dirty="0" smtClean="0"/>
              <a:t>Order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b="1" dirty="0" smtClean="0"/>
              <a:t>12</a:t>
            </a:r>
            <a:r>
              <a:rPr lang="en-US" dirty="0" smtClean="0"/>
              <a:t>. </a:t>
            </a:r>
            <a:r>
              <a:rPr lang="en-US" dirty="0" err="1" smtClean="0"/>
              <a:t>crearea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facturi</a:t>
            </a:r>
            <a:r>
              <a:rPr lang="en-US" dirty="0" smtClean="0"/>
              <a:t>, </a:t>
            </a:r>
            <a:r>
              <a:rPr lang="en-US" b="1" dirty="0" smtClean="0"/>
              <a:t>Invoice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085A02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o-RO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ro-RO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Managementul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procesului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de </a:t>
            </a:r>
            <a:r>
              <a:rPr lang="en-US" sz="36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vânzare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creșterea</a:t>
            </a:r>
            <a:r>
              <a:rPr lang="en-US" sz="2800" dirty="0" smtClean="0"/>
              <a:t> </a:t>
            </a:r>
            <a:r>
              <a:rPr lang="en-US" sz="2800" dirty="0" err="1" smtClean="0"/>
              <a:t>numărului</a:t>
            </a:r>
            <a:r>
              <a:rPr lang="en-US" sz="2800" dirty="0" smtClean="0"/>
              <a:t> de </a:t>
            </a:r>
            <a:r>
              <a:rPr lang="en-US" sz="2800" b="1" dirty="0" err="1" smtClean="0"/>
              <a:t>clienți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noi</a:t>
            </a:r>
            <a:r>
              <a:rPr lang="ro-RO" sz="2800" dirty="0" smtClean="0"/>
              <a:t>;</a:t>
            </a:r>
            <a:endParaRPr lang="en-US" sz="2800" dirty="0" smtClean="0"/>
          </a:p>
          <a:p>
            <a:r>
              <a:rPr lang="en-US" sz="2800" dirty="0" err="1" smtClean="0"/>
              <a:t>creșterea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volumului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vânzărilor</a:t>
            </a:r>
            <a:r>
              <a:rPr lang="ro-RO" sz="2800" dirty="0" smtClean="0"/>
              <a:t>;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maximizăm</a:t>
            </a:r>
            <a:r>
              <a:rPr lang="en-US" sz="2800" dirty="0" smtClean="0"/>
              <a:t> </a:t>
            </a:r>
            <a:r>
              <a:rPr lang="en-US" sz="2800" b="1" dirty="0" err="1" smtClean="0"/>
              <a:t>durata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relației</a:t>
            </a:r>
            <a:r>
              <a:rPr lang="en-US" sz="2800" b="1" dirty="0" smtClean="0"/>
              <a:t> </a:t>
            </a:r>
            <a:r>
              <a:rPr lang="en-US" sz="2800" dirty="0" smtClean="0"/>
              <a:t>cu </a:t>
            </a:r>
            <a:r>
              <a:rPr lang="en-US" sz="2800" dirty="0" err="1" smtClean="0"/>
              <a:t>clienții</a:t>
            </a:r>
            <a:r>
              <a:rPr lang="en-US" sz="2800" dirty="0" smtClean="0"/>
              <a:t> </a:t>
            </a:r>
          </a:p>
          <a:p>
            <a:pPr lvl="0"/>
            <a:r>
              <a:rPr lang="ro-RO" sz="2800" dirty="0" smtClean="0"/>
              <a:t>prospectarea clienților potențiali,  </a:t>
            </a:r>
            <a:r>
              <a:rPr lang="ro-RO" sz="2800" b="1" dirty="0" smtClean="0"/>
              <a:t>LEADS </a:t>
            </a:r>
          </a:p>
          <a:p>
            <a:pPr lvl="0"/>
            <a:r>
              <a:rPr lang="ro-RO" sz="2800" dirty="0" smtClean="0"/>
              <a:t>calificarea acestora în </a:t>
            </a:r>
            <a:r>
              <a:rPr lang="ro-RO" sz="2800" b="1" dirty="0" smtClean="0"/>
              <a:t>OPPORTUNITĂȚI</a:t>
            </a:r>
            <a:r>
              <a:rPr lang="ro-RO" sz="2800" dirty="0" smtClean="0"/>
              <a:t>  de vânzare;</a:t>
            </a:r>
            <a:endParaRPr lang="en-US" sz="2800" dirty="0" smtClean="0"/>
          </a:p>
          <a:p>
            <a:pPr lvl="0"/>
            <a:r>
              <a:rPr lang="ro-RO" sz="2800" dirty="0" smtClean="0"/>
              <a:t>managementul contactelor cu clienții - </a:t>
            </a:r>
            <a:r>
              <a:rPr lang="ro-RO" sz="2800" b="1" dirty="0" smtClean="0"/>
              <a:t>CONTACTS</a:t>
            </a:r>
            <a:endParaRPr lang="en-US" sz="2800" b="1" dirty="0" smtClean="0"/>
          </a:p>
          <a:p>
            <a:pPr lvl="0"/>
            <a:r>
              <a:rPr lang="ro-RO" sz="2800" dirty="0" smtClean="0"/>
              <a:t>gestiunea informațiilor despre clienți - </a:t>
            </a:r>
            <a:r>
              <a:rPr lang="ro-RO" sz="2800" b="1" dirty="0" smtClean="0"/>
              <a:t>ACCOUNTS</a:t>
            </a:r>
            <a:endParaRPr lang="en-US" sz="2800" b="1" dirty="0" smtClean="0"/>
          </a:p>
          <a:p>
            <a:pPr lvl="0"/>
            <a:r>
              <a:rPr lang="ro-RO" sz="2800" dirty="0" smtClean="0"/>
              <a:t>urmărirea stadiilor unei afaceri: </a:t>
            </a:r>
            <a:r>
              <a:rPr lang="ro-RO" sz="2800" b="1" dirty="0" smtClean="0"/>
              <a:t>ofertă, comanda, factură; QUOTE, ORDER, INVOICE</a:t>
            </a:r>
            <a:endParaRPr lang="en-US" sz="2800" b="1" dirty="0" smtClean="0"/>
          </a:p>
          <a:p>
            <a:pPr lvl="0"/>
            <a:r>
              <a:rPr lang="ro-RO" sz="2800" dirty="0" smtClean="0"/>
              <a:t>urmărirea și gestiunea comunicării între reprezentanții de vânzări și clienți;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057400"/>
            <a:ext cx="7406640" cy="12192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85A02"/>
                </a:solidFill>
                <a:latin typeface="Aharoni" pitchFamily="2" charset="-79"/>
                <a:cs typeface="Aharoni" pitchFamily="2" charset="-79"/>
              </a:rPr>
              <a:t>Modulul</a:t>
            </a:r>
            <a:r>
              <a:rPr lang="en-US" b="1" dirty="0" smtClean="0">
                <a:solidFill>
                  <a:srgbClr val="085A02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085A02"/>
                </a:solidFill>
                <a:latin typeface="Aharoni" pitchFamily="2" charset="-79"/>
                <a:cs typeface="Aharoni" pitchFamily="2" charset="-79"/>
              </a:rPr>
              <a:t>MARKETING</a:t>
            </a:r>
            <a:endParaRPr lang="en-US" b="1" dirty="0">
              <a:solidFill>
                <a:srgbClr val="085A0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Conceptul CRM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219200"/>
            <a:ext cx="7848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Gartner Group: </a:t>
            </a:r>
            <a:r>
              <a:rPr lang="ro-RO" dirty="0" smtClean="0"/>
              <a:t>o strategie de afaceri, in care rezultatul final </a:t>
            </a:r>
            <a:r>
              <a:rPr lang="en-US" dirty="0" smtClean="0"/>
              <a:t>e </a:t>
            </a:r>
            <a:r>
              <a:rPr lang="ro-RO" dirty="0" smtClean="0"/>
              <a:t>optimizarea </a:t>
            </a:r>
            <a:r>
              <a:rPr lang="ro-RO" b="1" dirty="0" err="1" smtClean="0"/>
              <a:t>profitabilitatii</a:t>
            </a:r>
            <a:r>
              <a:rPr lang="ro-RO" b="1" dirty="0" smtClean="0"/>
              <a:t>, </a:t>
            </a:r>
            <a:r>
              <a:rPr lang="ro-RO" dirty="0" smtClean="0"/>
              <a:t>a venitului si a </a:t>
            </a:r>
            <a:r>
              <a:rPr lang="ro-RO" b="1" dirty="0" err="1" smtClean="0"/>
              <a:t>satisfactiei</a:t>
            </a:r>
            <a:r>
              <a:rPr lang="ro-RO" b="1" dirty="0" smtClean="0"/>
              <a:t> </a:t>
            </a:r>
            <a:r>
              <a:rPr lang="ro-RO" b="1" dirty="0" err="1" smtClean="0"/>
              <a:t>clientilor</a:t>
            </a:r>
            <a:r>
              <a:rPr lang="ro-RO" dirty="0" smtClean="0"/>
              <a:t>, prin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ro-RO" dirty="0" smtClean="0"/>
              <a:t>definirea de segmente de </a:t>
            </a:r>
            <a:r>
              <a:rPr lang="ro-RO" dirty="0" err="1" smtClean="0"/>
              <a:t>clienti</a:t>
            </a:r>
            <a:r>
              <a:rPr lang="ro-RO" dirty="0" smtClean="0"/>
              <a:t>, 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ro-RO" dirty="0" smtClean="0"/>
              <a:t>dezvoltarea practicilor de </a:t>
            </a:r>
            <a:r>
              <a:rPr lang="ro-RO" dirty="0" err="1" smtClean="0"/>
              <a:t>multumire</a:t>
            </a:r>
            <a:r>
              <a:rPr lang="ro-RO" dirty="0" smtClean="0"/>
              <a:t> a </a:t>
            </a:r>
            <a:r>
              <a:rPr lang="ro-RO" dirty="0" err="1" smtClean="0"/>
              <a:t>clientilor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ro-RO" dirty="0" smtClean="0"/>
              <a:t> implementarea de procese orientate </a:t>
            </a:r>
            <a:r>
              <a:rPr lang="ro-RO" dirty="0" err="1" smtClean="0"/>
              <a:t>catre</a:t>
            </a:r>
            <a:r>
              <a:rPr lang="ro-RO" dirty="0" smtClean="0"/>
              <a:t> client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ro-RO" dirty="0" smtClean="0"/>
              <a:t>abordare "de ansamblu", care integrează procesele de primire de comenzi, de vânzare şi de service, care </a:t>
            </a:r>
            <a:r>
              <a:rPr lang="ro-RO" b="1" dirty="0" smtClean="0"/>
              <a:t>unifică şi coordonează toate canalele </a:t>
            </a:r>
            <a:r>
              <a:rPr lang="ro-RO" dirty="0" smtClean="0"/>
              <a:t>prin care clientul interacţionează cu firma; 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Proceduri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MARKETING</a:t>
            </a:r>
            <a:endParaRPr lang="en-U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o-RO" dirty="0" smtClean="0">
                <a:solidFill>
                  <a:schemeClr val="accent2"/>
                </a:solidFill>
                <a:latin typeface="Arial Black"/>
              </a:rPr>
              <a:t>♦ </a:t>
            </a:r>
            <a:r>
              <a:rPr lang="ro-RO" b="1" dirty="0" smtClean="0"/>
              <a:t>planificarea campaniei</a:t>
            </a:r>
            <a:r>
              <a:rPr lang="ro-RO" dirty="0" smtClean="0"/>
              <a:t> de marketing, activități, sarcini cu termene și responsabilități;</a:t>
            </a:r>
            <a:endParaRPr lang="en-US" dirty="0" smtClean="0"/>
          </a:p>
          <a:p>
            <a:pPr lvl="0">
              <a:buNone/>
            </a:pPr>
            <a:r>
              <a:rPr lang="ro-RO" dirty="0" smtClean="0">
                <a:solidFill>
                  <a:srgbClr val="FF0000"/>
                </a:solidFill>
                <a:latin typeface="Arial Black"/>
              </a:rPr>
              <a:t>♦</a:t>
            </a:r>
            <a:r>
              <a:rPr lang="ro-RO" dirty="0" smtClean="0"/>
              <a:t> întocmirea bugetului și urmărirea </a:t>
            </a:r>
            <a:r>
              <a:rPr lang="ro-RO" b="1" dirty="0" smtClean="0"/>
              <a:t>costurilor</a:t>
            </a:r>
            <a:r>
              <a:rPr lang="ro-RO" dirty="0" smtClean="0"/>
              <a:t>;</a:t>
            </a:r>
            <a:endParaRPr lang="en-US" dirty="0" smtClean="0"/>
          </a:p>
          <a:p>
            <a:pPr lvl="0">
              <a:buNone/>
            </a:pPr>
            <a:r>
              <a:rPr lang="ro-RO" dirty="0" smtClean="0">
                <a:solidFill>
                  <a:srgbClr val="FF0000"/>
                </a:solidFill>
                <a:latin typeface="Arial Black"/>
              </a:rPr>
              <a:t>♦</a:t>
            </a:r>
            <a:r>
              <a:rPr lang="ro-RO" dirty="0" smtClean="0">
                <a:latin typeface="Arial Black"/>
              </a:rPr>
              <a:t> </a:t>
            </a:r>
            <a:r>
              <a:rPr lang="ro-RO" dirty="0" smtClean="0"/>
              <a:t>crearea și segmentarea </a:t>
            </a:r>
            <a:r>
              <a:rPr lang="ro-RO" b="1" dirty="0" smtClean="0"/>
              <a:t>listelor  clienților </a:t>
            </a:r>
            <a:r>
              <a:rPr lang="ro-RO" dirty="0" smtClean="0"/>
              <a:t>țintă și a </a:t>
            </a:r>
            <a:r>
              <a:rPr lang="ro-RO" b="1" dirty="0" smtClean="0"/>
              <a:t>produselor promovate</a:t>
            </a:r>
            <a:r>
              <a:rPr lang="ro-RO" dirty="0" smtClean="0"/>
              <a:t>;</a:t>
            </a:r>
            <a:endParaRPr lang="en-US" dirty="0" smtClean="0"/>
          </a:p>
          <a:p>
            <a:pPr lvl="0">
              <a:buNone/>
            </a:pPr>
            <a:r>
              <a:rPr lang="ro-RO" dirty="0" smtClean="0">
                <a:solidFill>
                  <a:srgbClr val="FF0000"/>
                </a:solidFill>
                <a:latin typeface="Arial Black"/>
              </a:rPr>
              <a:t>♦</a:t>
            </a:r>
            <a:r>
              <a:rPr lang="ro-RO" dirty="0" smtClean="0">
                <a:latin typeface="Arial Black"/>
              </a:rPr>
              <a:t> </a:t>
            </a:r>
            <a:r>
              <a:rPr lang="ro-RO" dirty="0" smtClean="0"/>
              <a:t>execuția și </a:t>
            </a:r>
            <a:r>
              <a:rPr lang="ro-RO" b="1" dirty="0" smtClean="0"/>
              <a:t>controlul</a:t>
            </a:r>
            <a:r>
              <a:rPr lang="ro-RO" dirty="0" smtClean="0"/>
              <a:t> campaniei;</a:t>
            </a:r>
            <a:endParaRPr lang="en-US" dirty="0" smtClean="0"/>
          </a:p>
          <a:p>
            <a:pPr lvl="0">
              <a:buNone/>
            </a:pPr>
            <a:r>
              <a:rPr lang="ro-RO" dirty="0" smtClean="0">
                <a:solidFill>
                  <a:srgbClr val="FF0000"/>
                </a:solidFill>
                <a:latin typeface="Arial Black"/>
              </a:rPr>
              <a:t>♦</a:t>
            </a:r>
            <a:r>
              <a:rPr lang="ro-RO" dirty="0" smtClean="0">
                <a:latin typeface="Arial Black"/>
              </a:rPr>
              <a:t> </a:t>
            </a:r>
            <a:r>
              <a:rPr lang="ro-RO" dirty="0" smtClean="0"/>
              <a:t>colectarea și </a:t>
            </a:r>
            <a:r>
              <a:rPr lang="ro-RO" b="1" dirty="0" smtClean="0"/>
              <a:t>analiza răspunsurilor</a:t>
            </a:r>
            <a:r>
              <a:rPr lang="ro-RO" dirty="0" smtClean="0"/>
              <a:t>;</a:t>
            </a:r>
            <a:endParaRPr lang="en-US" dirty="0" smtClean="0"/>
          </a:p>
          <a:p>
            <a:pPr lvl="0">
              <a:buNone/>
            </a:pPr>
            <a:r>
              <a:rPr lang="ro-RO" dirty="0" smtClean="0">
                <a:solidFill>
                  <a:srgbClr val="FF0000"/>
                </a:solidFill>
                <a:latin typeface="Arial Black"/>
              </a:rPr>
              <a:t>♦</a:t>
            </a:r>
            <a:r>
              <a:rPr lang="ro-RO" dirty="0" smtClean="0">
                <a:latin typeface="Arial Black"/>
              </a:rPr>
              <a:t> </a:t>
            </a:r>
            <a:r>
              <a:rPr lang="ro-RO" b="1" dirty="0" smtClean="0"/>
              <a:t>evaluarea</a:t>
            </a:r>
            <a:r>
              <a:rPr lang="ro-RO" dirty="0" smtClean="0"/>
              <a:t> numărului de clienți potențiali  ca rezultat al campaniei de marketing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Elementele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unei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campanii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marketing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92500" lnSpcReduction="20000"/>
          </a:bodyPr>
          <a:lstStyle/>
          <a:p>
            <a:pPr lvl="0"/>
            <a:endParaRPr lang="ro-RO" dirty="0" smtClean="0"/>
          </a:p>
          <a:p>
            <a:pPr lvl="0">
              <a:buNone/>
            </a:pPr>
            <a:r>
              <a:rPr lang="en-US" dirty="0" smtClean="0">
                <a:latin typeface="Arial Black"/>
              </a:rPr>
              <a:t>■</a:t>
            </a:r>
            <a:r>
              <a:rPr lang="ro-RO" dirty="0" smtClean="0">
                <a:latin typeface="Arial Black"/>
              </a:rPr>
              <a:t>  </a:t>
            </a:r>
            <a:r>
              <a:rPr lang="en-US" dirty="0" err="1" smtClean="0"/>
              <a:t>produsele</a:t>
            </a:r>
            <a:r>
              <a:rPr lang="en-US" dirty="0" smtClean="0"/>
              <a:t> </a:t>
            </a:r>
            <a:r>
              <a:rPr lang="en-US" dirty="0" err="1" smtClean="0"/>
              <a:t>avute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vedere</a:t>
            </a:r>
            <a:r>
              <a:rPr lang="en-US" dirty="0" smtClean="0"/>
              <a:t>;</a:t>
            </a:r>
          </a:p>
          <a:p>
            <a:pPr lvl="0">
              <a:buNone/>
            </a:pPr>
            <a:endParaRPr lang="ro-RO" dirty="0" smtClean="0">
              <a:latin typeface="Arial Black"/>
            </a:endParaRPr>
          </a:p>
          <a:p>
            <a:pPr lvl="0">
              <a:buNone/>
            </a:pPr>
            <a:r>
              <a:rPr lang="en-US" dirty="0" smtClean="0">
                <a:latin typeface="Arial Black"/>
              </a:rPr>
              <a:t>■</a:t>
            </a:r>
            <a:r>
              <a:rPr lang="ro-RO" dirty="0" smtClean="0">
                <a:latin typeface="Arial Black"/>
              </a:rPr>
              <a:t> 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clienților</a:t>
            </a:r>
            <a:r>
              <a:rPr lang="en-US" dirty="0" smtClean="0"/>
              <a:t> </a:t>
            </a:r>
            <a:r>
              <a:rPr lang="en-US" dirty="0" err="1" smtClean="0"/>
              <a:t>potențiali</a:t>
            </a:r>
            <a:r>
              <a:rPr lang="en-US" dirty="0" smtClean="0"/>
              <a:t> </a:t>
            </a:r>
            <a:r>
              <a:rPr lang="en-US" dirty="0" err="1" smtClean="0"/>
              <a:t>numită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b="1" dirty="0" err="1" smtClean="0"/>
              <a:t>listă</a:t>
            </a:r>
            <a:r>
              <a:rPr lang="en-US" b="1" dirty="0" smtClean="0"/>
              <a:t> de </a:t>
            </a:r>
            <a:endParaRPr lang="ro-RO" b="1" dirty="0" smtClean="0"/>
          </a:p>
          <a:p>
            <a:pPr lvl="0">
              <a:buNone/>
            </a:pPr>
            <a:r>
              <a:rPr lang="ro-RO" b="1" dirty="0" smtClean="0"/>
              <a:t>    </a:t>
            </a:r>
            <a:r>
              <a:rPr lang="en-US" b="1" dirty="0" smtClean="0"/>
              <a:t>marketing;</a:t>
            </a:r>
          </a:p>
          <a:p>
            <a:pPr lvl="0">
              <a:buNone/>
            </a:pPr>
            <a:endParaRPr lang="ro-RO" dirty="0" smtClean="0">
              <a:latin typeface="Arial Black"/>
            </a:endParaRPr>
          </a:p>
          <a:p>
            <a:pPr lvl="0">
              <a:buNone/>
            </a:pPr>
            <a:r>
              <a:rPr lang="en-US" dirty="0" smtClean="0">
                <a:latin typeface="Arial Black"/>
              </a:rPr>
              <a:t>■</a:t>
            </a:r>
            <a:r>
              <a:rPr lang="ro-RO" dirty="0" smtClean="0">
                <a:latin typeface="Arial Black"/>
              </a:rPr>
              <a:t>  </a:t>
            </a:r>
            <a:r>
              <a:rPr lang="en-US" dirty="0" err="1" smtClean="0"/>
              <a:t>activitățile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sarcinile</a:t>
            </a:r>
            <a:r>
              <a:rPr lang="en-US" dirty="0" smtClean="0"/>
              <a:t> </a:t>
            </a:r>
            <a:r>
              <a:rPr lang="en-US" dirty="0" err="1" smtClean="0"/>
              <a:t>planificate</a:t>
            </a:r>
            <a:r>
              <a:rPr lang="en-US" dirty="0" smtClean="0"/>
              <a:t>;</a:t>
            </a:r>
          </a:p>
          <a:p>
            <a:pPr lvl="0">
              <a:buNone/>
            </a:pPr>
            <a:endParaRPr lang="ro-RO" dirty="0" smtClean="0">
              <a:latin typeface="Arial Black"/>
            </a:endParaRPr>
          </a:p>
          <a:p>
            <a:pPr lvl="0">
              <a:buNone/>
            </a:pPr>
            <a:r>
              <a:rPr lang="en-US" dirty="0" smtClean="0">
                <a:latin typeface="Arial Black"/>
              </a:rPr>
              <a:t>■</a:t>
            </a:r>
            <a:r>
              <a:rPr lang="ro-RO" dirty="0" smtClean="0">
                <a:latin typeface="Arial Black"/>
              </a:rPr>
              <a:t>  </a:t>
            </a:r>
            <a:r>
              <a:rPr lang="en-US" dirty="0" err="1" smtClean="0"/>
              <a:t>distribuția</a:t>
            </a:r>
            <a:r>
              <a:rPr lang="en-US" dirty="0" smtClean="0"/>
              <a:t> </a:t>
            </a:r>
            <a:r>
              <a:rPr lang="en-US" dirty="0" err="1" smtClean="0"/>
              <a:t>responsabilităților</a:t>
            </a:r>
            <a:r>
              <a:rPr lang="en-US" dirty="0" smtClean="0"/>
              <a:t>;</a:t>
            </a:r>
          </a:p>
          <a:p>
            <a:pPr lvl="0">
              <a:buNone/>
            </a:pPr>
            <a:endParaRPr lang="ro-RO" dirty="0" smtClean="0">
              <a:latin typeface="Arial Black"/>
            </a:endParaRPr>
          </a:p>
          <a:p>
            <a:pPr lvl="0">
              <a:buNone/>
            </a:pPr>
            <a:r>
              <a:rPr lang="en-US" dirty="0" smtClean="0">
                <a:latin typeface="Arial Black"/>
              </a:rPr>
              <a:t>■</a:t>
            </a:r>
            <a:r>
              <a:rPr lang="ro-RO" dirty="0" smtClean="0">
                <a:latin typeface="Arial Black"/>
              </a:rPr>
              <a:t>  </a:t>
            </a:r>
            <a:r>
              <a:rPr lang="en-US" dirty="0" err="1" smtClean="0"/>
              <a:t>documentația</a:t>
            </a:r>
            <a:r>
              <a:rPr lang="en-US" dirty="0" smtClean="0"/>
              <a:t> care se </a:t>
            </a:r>
            <a:r>
              <a:rPr lang="en-US" dirty="0" err="1" smtClean="0"/>
              <a:t>distribuie</a:t>
            </a:r>
            <a:r>
              <a:rPr lang="en-US" dirty="0" smtClean="0"/>
              <a:t> ca ”</a:t>
            </a:r>
            <a:r>
              <a:rPr lang="en-US" dirty="0" err="1" smtClean="0"/>
              <a:t>literatură</a:t>
            </a:r>
            <a:r>
              <a:rPr lang="en-US" dirty="0" smtClean="0"/>
              <a:t> de </a:t>
            </a:r>
            <a:r>
              <a:rPr lang="en-US" dirty="0" err="1" smtClean="0"/>
              <a:t>vânzări</a:t>
            </a:r>
            <a:r>
              <a:rPr lang="en-US" dirty="0" smtClean="0"/>
              <a:t>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o-RO" sz="2400" dirty="0" smtClean="0">
                <a:solidFill>
                  <a:schemeClr val="bg1"/>
                </a:solidFill>
                <a:latin typeface="Arial Black" pitchFamily="34" charset="0"/>
              </a:rPr>
              <a:t>Pașii unei campanii de marketing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o-RO" b="1" dirty="0" smtClean="0">
                <a:solidFill>
                  <a:srgbClr val="FF0000"/>
                </a:solidFill>
              </a:rPr>
              <a:t>1</a:t>
            </a:r>
            <a:r>
              <a:rPr lang="ro-RO" dirty="0" smtClean="0"/>
              <a:t>. crearea unei înregistrări de tipul ”</a:t>
            </a:r>
            <a:r>
              <a:rPr lang="ro-RO" b="1" dirty="0" smtClean="0"/>
              <a:t>Marketing </a:t>
            </a:r>
            <a:r>
              <a:rPr lang="ro-RO" b="1" dirty="0" err="1" smtClean="0"/>
              <a:t>Campaign</a:t>
            </a:r>
            <a:r>
              <a:rPr lang="ro-RO" dirty="0" smtClean="0"/>
              <a:t>”  următoarele date: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             </a:t>
            </a:r>
            <a:r>
              <a:rPr lang="ro-RO" dirty="0" smtClean="0">
                <a:solidFill>
                  <a:srgbClr val="7030A0"/>
                </a:solidFill>
                <a:latin typeface="Arial Black"/>
              </a:rPr>
              <a:t>♦</a:t>
            </a:r>
            <a:r>
              <a:rPr lang="ro-RO" dirty="0" smtClean="0">
                <a:latin typeface="Arial Black"/>
              </a:rPr>
              <a:t> </a:t>
            </a:r>
            <a:r>
              <a:rPr lang="ro-RO" dirty="0" smtClean="0"/>
              <a:t>numele campaniei,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            </a:t>
            </a:r>
            <a:r>
              <a:rPr lang="ro-RO" dirty="0" smtClean="0">
                <a:solidFill>
                  <a:srgbClr val="7030A0"/>
                </a:solidFill>
              </a:rPr>
              <a:t> </a:t>
            </a:r>
            <a:r>
              <a:rPr lang="ro-RO" dirty="0" smtClean="0">
                <a:solidFill>
                  <a:srgbClr val="7030A0"/>
                </a:solidFill>
                <a:latin typeface="Arial Black"/>
              </a:rPr>
              <a:t>♦ </a:t>
            </a:r>
            <a:r>
              <a:rPr lang="ro-RO" dirty="0" smtClean="0"/>
              <a:t>codul – se acordă automat,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             </a:t>
            </a:r>
            <a:r>
              <a:rPr lang="ro-RO" dirty="0" smtClean="0">
                <a:solidFill>
                  <a:srgbClr val="7030A0"/>
                </a:solidFill>
                <a:latin typeface="Arial Black"/>
              </a:rPr>
              <a:t>♦</a:t>
            </a:r>
            <a:r>
              <a:rPr lang="ro-RO" dirty="0" smtClean="0">
                <a:latin typeface="Arial Black"/>
              </a:rPr>
              <a:t> </a:t>
            </a:r>
            <a:r>
              <a:rPr lang="ro-RO" dirty="0" smtClean="0"/>
              <a:t>tip campanie (eveniment, publicitate, </a:t>
            </a:r>
            <a:r>
              <a:rPr lang="ro-RO" dirty="0" err="1" smtClean="0"/>
              <a:t>mk-direct</a:t>
            </a:r>
            <a:r>
              <a:rPr lang="ro-RO" dirty="0" smtClean="0"/>
              <a:t>)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             </a:t>
            </a:r>
            <a:r>
              <a:rPr lang="ro-RO" dirty="0" smtClean="0">
                <a:solidFill>
                  <a:srgbClr val="7030A0"/>
                </a:solidFill>
                <a:latin typeface="Arial Black"/>
              </a:rPr>
              <a:t>♦</a:t>
            </a:r>
            <a:r>
              <a:rPr lang="ro-RO" dirty="0" smtClean="0">
                <a:latin typeface="Arial Black"/>
              </a:rPr>
              <a:t> </a:t>
            </a:r>
            <a:r>
              <a:rPr lang="ro-RO" dirty="0" smtClean="0"/>
              <a:t>număr de răspunsuri așteptate,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             </a:t>
            </a:r>
            <a:r>
              <a:rPr lang="ro-RO" dirty="0" smtClean="0">
                <a:solidFill>
                  <a:srgbClr val="7030A0"/>
                </a:solidFill>
                <a:latin typeface="Arial Black"/>
              </a:rPr>
              <a:t>♦</a:t>
            </a:r>
            <a:r>
              <a:rPr lang="ro-RO" dirty="0" smtClean="0">
                <a:latin typeface="Arial Black"/>
              </a:rPr>
              <a:t> </a:t>
            </a:r>
            <a:r>
              <a:rPr lang="ro-RO" dirty="0" smtClean="0"/>
              <a:t>data începerii / terminării  campaniei,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             </a:t>
            </a:r>
            <a:r>
              <a:rPr lang="ro-RO" dirty="0" smtClean="0">
                <a:solidFill>
                  <a:srgbClr val="7030A0"/>
                </a:solidFill>
                <a:latin typeface="Arial Black"/>
              </a:rPr>
              <a:t>♦</a:t>
            </a:r>
            <a:r>
              <a:rPr lang="ro-RO" dirty="0" smtClean="0">
                <a:latin typeface="Arial Black"/>
              </a:rPr>
              <a:t> </a:t>
            </a:r>
            <a:r>
              <a:rPr lang="ro-RO" dirty="0" smtClean="0"/>
              <a:t>detalii organizatorice,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             </a:t>
            </a:r>
            <a:r>
              <a:rPr lang="ro-RO" dirty="0" smtClean="0">
                <a:solidFill>
                  <a:srgbClr val="7030A0"/>
                </a:solidFill>
                <a:latin typeface="Arial Black"/>
              </a:rPr>
              <a:t>♦</a:t>
            </a:r>
            <a:r>
              <a:rPr lang="ro-RO" dirty="0" smtClean="0">
                <a:latin typeface="Arial Black"/>
              </a:rPr>
              <a:t> </a:t>
            </a:r>
            <a:r>
              <a:rPr lang="ro-RO" dirty="0" smtClean="0"/>
              <a:t>buget,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             </a:t>
            </a:r>
            <a:r>
              <a:rPr lang="ro-RO" dirty="0" smtClean="0">
                <a:solidFill>
                  <a:srgbClr val="7030A0"/>
                </a:solidFill>
                <a:latin typeface="Arial Black"/>
              </a:rPr>
              <a:t>♦</a:t>
            </a:r>
            <a:r>
              <a:rPr lang="ro-RO" dirty="0" smtClean="0">
                <a:latin typeface="Arial Black"/>
              </a:rPr>
              <a:t> </a:t>
            </a:r>
            <a:r>
              <a:rPr lang="ro-RO" dirty="0" smtClean="0"/>
              <a:t>cost total,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             </a:t>
            </a:r>
            <a:r>
              <a:rPr lang="ro-RO" dirty="0" smtClean="0">
                <a:solidFill>
                  <a:srgbClr val="7030A0"/>
                </a:solidFill>
                <a:latin typeface="Arial Black"/>
              </a:rPr>
              <a:t>♦</a:t>
            </a:r>
            <a:r>
              <a:rPr lang="ro-RO" dirty="0" smtClean="0"/>
              <a:t>responsabil (</a:t>
            </a:r>
            <a:r>
              <a:rPr lang="ro-RO" dirty="0" err="1" smtClean="0"/>
              <a:t>owner</a:t>
            </a:r>
            <a:r>
              <a:rPr lang="ro-RO" dirty="0" smtClean="0"/>
              <a:t>) campanie.</a:t>
            </a:r>
            <a:endParaRPr lang="en-US" dirty="0" smtClean="0"/>
          </a:p>
          <a:p>
            <a:pPr>
              <a:buNone/>
            </a:pPr>
            <a:r>
              <a:rPr lang="ro-RO" b="1" dirty="0" smtClean="0">
                <a:solidFill>
                  <a:srgbClr val="FF0000"/>
                </a:solidFill>
              </a:rPr>
              <a:t>2. </a:t>
            </a:r>
            <a:r>
              <a:rPr lang="ro-RO" dirty="0" smtClean="0"/>
              <a:t>adăugarea de </a:t>
            </a:r>
            <a:r>
              <a:rPr lang="ro-RO" b="1" dirty="0" smtClean="0"/>
              <a:t>activități</a:t>
            </a:r>
            <a:r>
              <a:rPr lang="ro-RO" dirty="0" smtClean="0"/>
              <a:t>;</a:t>
            </a:r>
            <a:endParaRPr lang="en-US" dirty="0" smtClean="0"/>
          </a:p>
          <a:p>
            <a:pPr>
              <a:buNone/>
            </a:pPr>
            <a:r>
              <a:rPr lang="ro-RO" b="1" dirty="0" smtClean="0">
                <a:solidFill>
                  <a:srgbClr val="FF0000"/>
                </a:solidFill>
              </a:rPr>
              <a:t>3. </a:t>
            </a:r>
            <a:r>
              <a:rPr lang="ro-RO" dirty="0" smtClean="0"/>
              <a:t>introducerea sarcinilor planificate – </a:t>
            </a:r>
            <a:r>
              <a:rPr lang="ro-RO" b="1" dirty="0" err="1" smtClean="0"/>
              <a:t>planned</a:t>
            </a:r>
            <a:r>
              <a:rPr lang="ro-RO" b="1" dirty="0" smtClean="0"/>
              <a:t> </a:t>
            </a:r>
            <a:r>
              <a:rPr lang="ro-RO" b="1" dirty="0" err="1" smtClean="0"/>
              <a:t>tasks</a:t>
            </a:r>
            <a:r>
              <a:rPr lang="ro-RO" dirty="0" smtClean="0"/>
              <a:t>;</a:t>
            </a:r>
            <a:endParaRPr lang="en-US" dirty="0" smtClean="0"/>
          </a:p>
          <a:p>
            <a:pPr>
              <a:buNone/>
            </a:pPr>
            <a:r>
              <a:rPr lang="ro-RO" b="1" dirty="0" smtClean="0">
                <a:solidFill>
                  <a:srgbClr val="FF0000"/>
                </a:solidFill>
              </a:rPr>
              <a:t>4. </a:t>
            </a:r>
            <a:r>
              <a:rPr lang="ro-RO" dirty="0" smtClean="0"/>
              <a:t>selectarea </a:t>
            </a:r>
            <a:r>
              <a:rPr lang="ro-RO" b="1" dirty="0" smtClean="0"/>
              <a:t>listei de marketing</a:t>
            </a:r>
            <a:r>
              <a:rPr lang="ro-RO" dirty="0" smtClean="0"/>
              <a:t>;</a:t>
            </a:r>
            <a:endParaRPr lang="en-US" dirty="0" smtClean="0"/>
          </a:p>
          <a:p>
            <a:pPr>
              <a:buNone/>
            </a:pPr>
            <a:r>
              <a:rPr lang="ro-RO" b="1" dirty="0" smtClean="0">
                <a:solidFill>
                  <a:srgbClr val="FF0000"/>
                </a:solidFill>
              </a:rPr>
              <a:t>5</a:t>
            </a:r>
            <a:r>
              <a:rPr lang="ro-RO" dirty="0" smtClean="0"/>
              <a:t>. specificarea </a:t>
            </a:r>
            <a:r>
              <a:rPr lang="ro-RO" b="1" dirty="0" smtClean="0"/>
              <a:t>produselor țintă</a:t>
            </a:r>
            <a:r>
              <a:rPr lang="ro-RO" dirty="0" smtClean="0"/>
              <a:t>;</a:t>
            </a:r>
            <a:endParaRPr lang="en-US" dirty="0" smtClean="0"/>
          </a:p>
          <a:p>
            <a:pPr>
              <a:buNone/>
            </a:pPr>
            <a:r>
              <a:rPr lang="ro-RO" b="1" dirty="0" smtClean="0">
                <a:solidFill>
                  <a:srgbClr val="FF0000"/>
                </a:solidFill>
              </a:rPr>
              <a:t>6</a:t>
            </a:r>
            <a:r>
              <a:rPr lang="ro-RO" dirty="0" smtClean="0"/>
              <a:t>. </a:t>
            </a:r>
            <a:r>
              <a:rPr lang="ro-RO" dirty="0" err="1" smtClean="0"/>
              <a:t>specificar</a:t>
            </a:r>
            <a:r>
              <a:rPr lang="en-US" dirty="0" smtClean="0"/>
              <a:t>e</a:t>
            </a:r>
            <a:r>
              <a:rPr lang="ro-RO" dirty="0" smtClean="0"/>
              <a:t>a </a:t>
            </a:r>
            <a:r>
              <a:rPr lang="ro-RO" dirty="0" smtClean="0"/>
              <a:t>documentației ce va fi dis</a:t>
            </a:r>
            <a:r>
              <a:rPr lang="en-US" dirty="0" smtClean="0"/>
              <a:t>t</a:t>
            </a:r>
            <a:r>
              <a:rPr lang="ro-RO" dirty="0" err="1" smtClean="0"/>
              <a:t>ribuită</a:t>
            </a:r>
            <a:r>
              <a:rPr lang="ro-RO" dirty="0" smtClean="0"/>
              <a:t> – </a:t>
            </a:r>
            <a:r>
              <a:rPr lang="ro-RO" b="1" dirty="0" err="1" smtClean="0"/>
              <a:t>sales</a:t>
            </a:r>
            <a:r>
              <a:rPr lang="ro-RO" b="1" dirty="0" smtClean="0"/>
              <a:t> </a:t>
            </a:r>
            <a:r>
              <a:rPr lang="ro-RO" b="1" dirty="0" err="1" smtClean="0"/>
              <a:t>literature</a:t>
            </a:r>
            <a:r>
              <a:rPr lang="ro-RO" dirty="0" smtClean="0"/>
              <a:t>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Monitorizarea     campaniei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o-RO" dirty="0" smtClean="0"/>
          </a:p>
          <a:p>
            <a:pPr>
              <a:buNone/>
            </a:pPr>
            <a:r>
              <a:rPr lang="ro-RO" b="1" dirty="0" smtClean="0"/>
              <a:t>Rapoarte</a:t>
            </a:r>
            <a:r>
              <a:rPr lang="ro-RO" dirty="0" smtClean="0"/>
              <a:t>   referitoare  la: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	</a:t>
            </a:r>
            <a:r>
              <a:rPr lang="ro-RO" dirty="0" smtClean="0">
                <a:latin typeface="Arial Black"/>
              </a:rPr>
              <a:t>●  </a:t>
            </a:r>
            <a:r>
              <a:rPr lang="ro-RO" dirty="0" smtClean="0"/>
              <a:t>stadiul de realizare al campaniilor  </a:t>
            </a:r>
          </a:p>
          <a:p>
            <a:pPr lvl="0">
              <a:buNone/>
            </a:pPr>
            <a:r>
              <a:rPr lang="ro-RO" dirty="0" smtClean="0"/>
              <a:t>       </a:t>
            </a:r>
            <a:r>
              <a:rPr lang="ro-RO" b="1" dirty="0" smtClean="0"/>
              <a:t>planificate</a:t>
            </a:r>
            <a:r>
              <a:rPr lang="ro-RO" dirty="0" smtClean="0"/>
              <a:t>;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	</a:t>
            </a:r>
            <a:r>
              <a:rPr lang="ro-RO" dirty="0" smtClean="0">
                <a:latin typeface="Arial Black"/>
              </a:rPr>
              <a:t>●  </a:t>
            </a:r>
            <a:r>
              <a:rPr lang="ro-RO" dirty="0" smtClean="0"/>
              <a:t>stadiul campaniilor aflate </a:t>
            </a:r>
            <a:r>
              <a:rPr lang="ro-RO" b="1" dirty="0" smtClean="0"/>
              <a:t>în derulare</a:t>
            </a:r>
            <a:r>
              <a:rPr lang="ro-RO" dirty="0" smtClean="0"/>
              <a:t>;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	</a:t>
            </a:r>
            <a:r>
              <a:rPr lang="ro-RO" dirty="0" smtClean="0">
                <a:latin typeface="Arial Black"/>
              </a:rPr>
              <a:t>●  </a:t>
            </a:r>
            <a:r>
              <a:rPr lang="ro-RO" b="1" dirty="0" smtClean="0"/>
              <a:t>performanțele financiare </a:t>
            </a:r>
            <a:r>
              <a:rPr lang="ro-RO" dirty="0" smtClean="0"/>
              <a:t>ale unei campanii recent încheiate; (răspunsuri ale clienților)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   </a:t>
            </a:r>
            <a:r>
              <a:rPr lang="ro-RO" dirty="0" smtClean="0">
                <a:latin typeface="Arial Black"/>
              </a:rPr>
              <a:t>●  </a:t>
            </a:r>
            <a:r>
              <a:rPr lang="ro-RO" b="1" dirty="0" smtClean="0"/>
              <a:t>rezultatele directe </a:t>
            </a:r>
            <a:r>
              <a:rPr lang="ro-RO" dirty="0" smtClean="0"/>
              <a:t>obținute printr-o ca</a:t>
            </a:r>
            <a:r>
              <a:rPr lang="en-US" dirty="0" smtClean="0"/>
              <a:t>m</a:t>
            </a:r>
            <a:r>
              <a:rPr lang="ro-RO" dirty="0" err="1" smtClean="0"/>
              <a:t>panie</a:t>
            </a:r>
            <a:endParaRPr lang="en-US" dirty="0" smtClean="0"/>
          </a:p>
          <a:p>
            <a:pPr lvl="0">
              <a:buNone/>
            </a:pPr>
            <a:r>
              <a:rPr lang="ro-RO" dirty="0" smtClean="0"/>
              <a:t>   </a:t>
            </a:r>
            <a:r>
              <a:rPr lang="ro-RO" dirty="0" smtClean="0">
                <a:latin typeface="Arial Black"/>
              </a:rPr>
              <a:t>●  </a:t>
            </a:r>
            <a:r>
              <a:rPr lang="ro-RO" b="1" dirty="0" smtClean="0"/>
              <a:t>compararea</a:t>
            </a:r>
            <a:r>
              <a:rPr lang="ro-RO" dirty="0" smtClean="0"/>
              <a:t> a două campanii sub aspectul costurilor și numărului de răspunsuri.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Link DEMO CRM 2013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>
                <a:hlinkClick r:id="rId2"/>
              </a:rPr>
              <a:t>https://comert2013.crm4.dynamics.com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b="1" dirty="0" smtClean="0"/>
              <a:t> </a:t>
            </a:r>
            <a:r>
              <a:rPr lang="en-GB" dirty="0" smtClean="0"/>
              <a:t>USER ID: 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democrm@comert2013.onmicrosoft.com</a:t>
            </a:r>
            <a:r>
              <a:rPr lang="en-US" dirty="0" smtClean="0"/>
              <a:t>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pw</a:t>
            </a:r>
            <a:r>
              <a:rPr lang="en-GB" dirty="0" smtClean="0"/>
              <a:t>:  ACADEMICA$411         cod </a:t>
            </a:r>
            <a:r>
              <a:rPr lang="en-GB" dirty="0" err="1" smtClean="0"/>
              <a:t>tel</a:t>
            </a:r>
            <a:r>
              <a:rPr lang="en-GB" dirty="0" smtClean="0"/>
              <a:t> 093699</a:t>
            </a:r>
            <a:endParaRPr lang="en-US" dirty="0" smtClean="0"/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Obiectivele ale CRM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68300" y="1444625"/>
          <a:ext cx="8466138" cy="4719638"/>
        </p:xfrm>
        <a:graphic>
          <a:graphicData uri="http://schemas.openxmlformats.org/presentationml/2006/ole">
            <p:oleObj spid="_x0000_s3074" name="Document" r:id="rId3" imgW="6217560" imgH="339173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pPr eaLnBrk="1" hangingPunct="1"/>
            <a:r>
              <a:rPr lang="en-US" dirty="0" err="1" smtClean="0"/>
              <a:t>Obiective</a:t>
            </a:r>
            <a:r>
              <a:rPr lang="en-US" dirty="0" smtClean="0"/>
              <a:t> ale CRM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43000" y="1295400"/>
            <a:ext cx="75438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o-RO" sz="2500" dirty="0" smtClean="0"/>
              <a:t>veniturile unei companii pot creste </a:t>
            </a:r>
            <a:r>
              <a:rPr lang="en-US" sz="2500" dirty="0" err="1" smtClean="0"/>
              <a:t>si</a:t>
            </a:r>
            <a:r>
              <a:rPr lang="en-US" sz="2500" dirty="0" smtClean="0"/>
              <a:t> </a:t>
            </a:r>
            <a:r>
              <a:rPr lang="ro-RO" sz="2500" dirty="0" smtClean="0"/>
              <a:t>prin:</a:t>
            </a:r>
            <a:endParaRPr lang="en-US" sz="25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oferirea</a:t>
            </a:r>
            <a:r>
              <a:rPr lang="en-US" sz="2200" dirty="0" smtClean="0"/>
              <a:t> </a:t>
            </a:r>
            <a:r>
              <a:rPr lang="en-US" sz="2200" dirty="0" err="1" smtClean="0"/>
              <a:t>acelor</a:t>
            </a:r>
            <a:r>
              <a:rPr lang="en-US" sz="2200" dirty="0" smtClean="0"/>
              <a:t> </a:t>
            </a:r>
            <a:r>
              <a:rPr lang="en-US" sz="2200" dirty="0" err="1" smtClean="0"/>
              <a:t>servicii</a:t>
            </a:r>
            <a:r>
              <a:rPr lang="en-US" sz="2200" dirty="0" smtClean="0"/>
              <a:t> </a:t>
            </a:r>
            <a:r>
              <a:rPr lang="en-US" sz="2200" dirty="0" err="1" smtClean="0"/>
              <a:t>si</a:t>
            </a:r>
            <a:r>
              <a:rPr lang="en-US" sz="2200" dirty="0" smtClean="0"/>
              <a:t> </a:t>
            </a:r>
            <a:r>
              <a:rPr lang="en-US" sz="2200" dirty="0" err="1" smtClean="0"/>
              <a:t>produse</a:t>
            </a:r>
            <a:r>
              <a:rPr lang="en-US" sz="2200" dirty="0" smtClean="0"/>
              <a:t> de care </a:t>
            </a:r>
            <a:r>
              <a:rPr lang="en-US" sz="2200" dirty="0" err="1" smtClean="0"/>
              <a:t>clientii</a:t>
            </a:r>
            <a:r>
              <a:rPr lang="en-US" sz="2200" dirty="0" smtClean="0"/>
              <a:t> au </a:t>
            </a:r>
            <a:r>
              <a:rPr lang="en-US" sz="2200" dirty="0" err="1" smtClean="0"/>
              <a:t>nevoie</a:t>
            </a:r>
            <a:r>
              <a:rPr lang="en-US" sz="22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oferirea</a:t>
            </a:r>
            <a:r>
              <a:rPr lang="en-US" sz="2200" dirty="0" smtClean="0"/>
              <a:t> de service </a:t>
            </a:r>
            <a:r>
              <a:rPr lang="en-US" sz="2200" dirty="0" err="1" smtClean="0"/>
              <a:t>clienti</a:t>
            </a:r>
            <a:r>
              <a:rPr lang="en-US" sz="2200" dirty="0" smtClean="0"/>
              <a:t> </a:t>
            </a:r>
            <a:r>
              <a:rPr lang="en-US" sz="2200" dirty="0" err="1" smtClean="0"/>
              <a:t>imbunatatit</a:t>
            </a:r>
            <a:r>
              <a:rPr lang="en-US" sz="22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cross-selling </a:t>
            </a:r>
            <a:r>
              <a:rPr lang="en-US" sz="2200" dirty="0" err="1" smtClean="0"/>
              <a:t>si</a:t>
            </a:r>
            <a:r>
              <a:rPr lang="en-US" sz="2200" dirty="0" smtClean="0"/>
              <a:t> up-selling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incheierea</a:t>
            </a:r>
            <a:r>
              <a:rPr lang="en-US" sz="2200" dirty="0" smtClean="0"/>
              <a:t> </a:t>
            </a:r>
            <a:r>
              <a:rPr lang="en-US" sz="2200" dirty="0" err="1" smtClean="0"/>
              <a:t>mai</a:t>
            </a:r>
            <a:r>
              <a:rPr lang="en-US" sz="2200" dirty="0" smtClean="0"/>
              <a:t> </a:t>
            </a:r>
            <a:r>
              <a:rPr lang="en-US" sz="2200" dirty="0" err="1" smtClean="0"/>
              <a:t>rapida</a:t>
            </a:r>
            <a:r>
              <a:rPr lang="en-US" sz="2200" dirty="0" smtClean="0"/>
              <a:t> a </a:t>
            </a:r>
            <a:r>
              <a:rPr lang="en-US" sz="2200" dirty="0" err="1" smtClean="0"/>
              <a:t>acordurilor</a:t>
            </a:r>
            <a:r>
              <a:rPr lang="en-US" sz="22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/>
              <a:t>Nu e </a:t>
            </a:r>
            <a:r>
              <a:rPr lang="en-US" sz="2500" dirty="0" err="1" smtClean="0"/>
              <a:t>suficienta</a:t>
            </a:r>
            <a:r>
              <a:rPr lang="en-US" sz="2500" dirty="0" smtClean="0"/>
              <a:t> </a:t>
            </a:r>
            <a:r>
              <a:rPr lang="en-US" sz="2500" dirty="0" err="1" smtClean="0"/>
              <a:t>instalarea</a:t>
            </a:r>
            <a:r>
              <a:rPr lang="en-US" sz="2500" dirty="0" smtClean="0"/>
              <a:t> software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dirty="0" err="1" smtClean="0"/>
              <a:t>clarifice</a:t>
            </a:r>
            <a:r>
              <a:rPr lang="en-US" sz="2200" dirty="0" smtClean="0"/>
              <a:t> </a:t>
            </a:r>
            <a:r>
              <a:rPr lang="ro-RO" sz="2200" dirty="0" smtClean="0"/>
              <a:t>care sunt </a:t>
            </a:r>
            <a:r>
              <a:rPr lang="ro-RO" sz="2200" b="1" dirty="0" smtClean="0"/>
              <a:t>clientii</a:t>
            </a:r>
            <a:r>
              <a:rPr lang="ro-RO" sz="2200" dirty="0" smtClean="0"/>
              <a:t> si care este </a:t>
            </a:r>
            <a:r>
              <a:rPr lang="ro-RO" sz="2200" b="1" dirty="0" smtClean="0"/>
              <a:t>valoarea</a:t>
            </a:r>
            <a:r>
              <a:rPr lang="ro-RO" sz="2200" dirty="0" smtClean="0"/>
              <a:t> acestora</a:t>
            </a:r>
            <a:endParaRPr lang="en-US" sz="22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ro-RO" sz="2200" dirty="0" smtClean="0"/>
              <a:t>sa determine care sunt </a:t>
            </a:r>
            <a:r>
              <a:rPr lang="ro-RO" sz="2200" b="1" dirty="0" smtClean="0"/>
              <a:t>nevoile</a:t>
            </a:r>
            <a:r>
              <a:rPr lang="ro-RO" sz="2200" dirty="0" smtClean="0"/>
              <a:t> clientilor si care sunt cele mai bune </a:t>
            </a:r>
            <a:r>
              <a:rPr lang="ro-RO" sz="2200" b="1" dirty="0" smtClean="0"/>
              <a:t>solutii</a:t>
            </a:r>
            <a:r>
              <a:rPr lang="ro-RO" sz="2200" dirty="0" smtClean="0"/>
              <a:t> pentru intampinarea acestor probleme</a:t>
            </a:r>
            <a:endParaRPr lang="en-US" sz="22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ro-RO" sz="2200" dirty="0" smtClean="0"/>
              <a:t>sa examineze modurile in care </a:t>
            </a:r>
            <a:r>
              <a:rPr lang="ro-RO" sz="2200" b="1" dirty="0" smtClean="0"/>
              <a:t>informatiile</a:t>
            </a:r>
            <a:r>
              <a:rPr lang="ro-RO" sz="2200" dirty="0" smtClean="0"/>
              <a:t> despre clienti intervin in procesele business, </a:t>
            </a:r>
            <a:r>
              <a:rPr lang="ro-RO" sz="2200" b="1" dirty="0" smtClean="0"/>
              <a:t>unde si cum sunt stocate </a:t>
            </a:r>
            <a:r>
              <a:rPr lang="ro-RO" sz="2200" dirty="0" smtClean="0"/>
              <a:t>si </a:t>
            </a:r>
            <a:r>
              <a:rPr lang="ro-RO" sz="2200" b="1" dirty="0" smtClean="0"/>
              <a:t>cum sunt folosite</a:t>
            </a:r>
            <a:r>
              <a:rPr lang="en-US" sz="2200" b="1" dirty="0" smtClean="0"/>
              <a:t> </a:t>
            </a:r>
            <a:r>
              <a:rPr lang="en-US" sz="2200" dirty="0" smtClean="0"/>
              <a:t>(</a:t>
            </a:r>
            <a:r>
              <a:rPr lang="ro-RO" sz="2200" dirty="0" smtClean="0"/>
              <a:t>campanii mail, sit</a:t>
            </a:r>
            <a:r>
              <a:rPr lang="en-US" sz="2200" dirty="0" smtClean="0"/>
              <a:t>e-</a:t>
            </a:r>
            <a:r>
              <a:rPr lang="ro-RO" sz="2200" dirty="0" smtClean="0"/>
              <a:t>uri Web, call-center, eforturi marketing si publicitare</a:t>
            </a:r>
            <a:r>
              <a:rPr lang="en-US" sz="2200" dirty="0" smtClean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>
            <a:normAutofit/>
          </a:bodyPr>
          <a:lstStyle/>
          <a:p>
            <a:r>
              <a:rPr lang="en-US" sz="3200" i="1" dirty="0" smtClean="0"/>
              <a:t>Harvard Business Review</a:t>
            </a:r>
            <a:r>
              <a:rPr lang="en-US" sz="3200" dirty="0" smtClean="0"/>
              <a:t>, </a:t>
            </a:r>
            <a:r>
              <a:rPr lang="en-US" sz="3200" dirty="0" err="1" smtClean="0"/>
              <a:t>menționează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o-RO" dirty="0" smtClean="0"/>
          </a:p>
          <a:p>
            <a:r>
              <a:rPr lang="en-US" dirty="0" err="1" smtClean="0"/>
              <a:t>este</a:t>
            </a:r>
            <a:r>
              <a:rPr lang="en-US" dirty="0" smtClean="0"/>
              <a:t> de 6-7 </a:t>
            </a:r>
            <a:r>
              <a:rPr lang="en-US" dirty="0" err="1" smtClean="0"/>
              <a:t>ori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ro-RO" dirty="0" smtClean="0"/>
              <a:t> </a:t>
            </a:r>
            <a:r>
              <a:rPr lang="en-US" dirty="0" err="1" smtClean="0"/>
              <a:t>scump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c</a:t>
            </a:r>
            <a:r>
              <a:rPr lang="ro-RO" dirty="0" err="1" smtClean="0"/>
              <a:t>âș</a:t>
            </a:r>
            <a:r>
              <a:rPr lang="en-US" dirty="0" err="1" smtClean="0"/>
              <a:t>tigi</a:t>
            </a:r>
            <a:r>
              <a:rPr lang="en-US" dirty="0" smtClean="0"/>
              <a:t> un </a:t>
            </a:r>
            <a:r>
              <a:rPr lang="en-US" dirty="0" err="1" smtClean="0"/>
              <a:t>nou</a:t>
            </a:r>
            <a:r>
              <a:rPr lang="en-US" dirty="0" smtClean="0"/>
              <a:t> client </a:t>
            </a:r>
            <a:r>
              <a:rPr lang="en-US" dirty="0" err="1" smtClean="0"/>
              <a:t>dec</a:t>
            </a:r>
            <a:r>
              <a:rPr lang="ro-RO" dirty="0" smtClean="0"/>
              <a:t>â</a:t>
            </a:r>
            <a:r>
              <a:rPr lang="en-US" dirty="0" smtClean="0"/>
              <a:t>t s</a:t>
            </a:r>
            <a:r>
              <a:rPr lang="ro-RO" dirty="0" smtClean="0"/>
              <a:t>ă</a:t>
            </a:r>
            <a:r>
              <a:rPr lang="en-US" dirty="0" smtClean="0"/>
              <a:t> p</a:t>
            </a:r>
            <a:r>
              <a:rPr lang="ro-RO" dirty="0" smtClean="0"/>
              <a:t>ă</a:t>
            </a:r>
            <a:r>
              <a:rPr lang="en-US" dirty="0" err="1" smtClean="0"/>
              <a:t>strezi</a:t>
            </a:r>
            <a:r>
              <a:rPr lang="en-US" dirty="0" smtClean="0"/>
              <a:t> un client existent</a:t>
            </a:r>
          </a:p>
          <a:p>
            <a:endParaRPr lang="ro-RO" dirty="0" smtClean="0"/>
          </a:p>
          <a:p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b="1" i="1" dirty="0" smtClean="0"/>
              <a:t>rata de </a:t>
            </a:r>
            <a:r>
              <a:rPr lang="en-US" b="1" i="1" dirty="0" err="1" smtClean="0"/>
              <a:t>retentie</a:t>
            </a:r>
            <a:r>
              <a:rPr lang="en-US" b="1" i="1" dirty="0" smtClean="0"/>
              <a:t> a </a:t>
            </a:r>
            <a:r>
              <a:rPr lang="en-US" b="1" i="1" dirty="0" err="1" smtClean="0"/>
              <a:t>clientilor</a:t>
            </a:r>
            <a:r>
              <a:rPr lang="en-US" dirty="0" smtClean="0"/>
              <a:t> </a:t>
            </a:r>
            <a:r>
              <a:rPr lang="ro-RO" dirty="0" smtClean="0"/>
              <a:t> arată că în SUA se pierd ½ </a:t>
            </a:r>
            <a:r>
              <a:rPr lang="ro-RO" dirty="0" err="1" smtClean="0"/>
              <a:t>clienti</a:t>
            </a:r>
            <a:r>
              <a:rPr lang="ro-RO" dirty="0" smtClean="0"/>
              <a:t> la 5 ani</a:t>
            </a:r>
            <a:endParaRPr lang="en-US" dirty="0" smtClean="0"/>
          </a:p>
          <a:p>
            <a:endParaRPr lang="ro-RO" dirty="0" smtClean="0"/>
          </a:p>
          <a:p>
            <a:r>
              <a:rPr lang="en-US" dirty="0" err="1" smtClean="0"/>
              <a:t>înbunătățirea</a:t>
            </a:r>
            <a:r>
              <a:rPr lang="en-US" dirty="0" smtClean="0"/>
              <a:t>  </a:t>
            </a:r>
            <a:r>
              <a:rPr lang="en-US" b="1" dirty="0" err="1" smtClean="0"/>
              <a:t>ratei</a:t>
            </a:r>
            <a:r>
              <a:rPr lang="en-US" b="1" dirty="0" smtClean="0"/>
              <a:t> de </a:t>
            </a:r>
            <a:r>
              <a:rPr lang="en-US" b="1" dirty="0" err="1" smtClean="0"/>
              <a:t>calificare</a:t>
            </a:r>
            <a:r>
              <a:rPr lang="ro-RO" b="1" dirty="0" smtClean="0"/>
              <a:t> </a:t>
            </a:r>
            <a:r>
              <a:rPr lang="ro-RO" dirty="0" smtClean="0"/>
              <a:t>fie</a:t>
            </a:r>
            <a:r>
              <a:rPr lang="ro-RO" b="1" dirty="0" smtClean="0"/>
              <a:t> </a:t>
            </a:r>
            <a:r>
              <a:rPr lang="ro-RO" dirty="0" smtClean="0"/>
              <a:t>si numai cu 1% are un impact semnificativ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Optimizarea procesului de vanzari sporeste castigurile!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012950" y="3957638"/>
            <a:ext cx="443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>
                <a:solidFill>
                  <a:schemeClr val="tx1"/>
                </a:solidFill>
              </a:rPr>
              <a:t>Durata Ciclului de Vanzare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8137525" y="3465513"/>
            <a:ext cx="922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000" b="1">
                <a:solidFill>
                  <a:schemeClr val="tx1"/>
                </a:solidFill>
              </a:rPr>
              <a:t>= €</a:t>
            </a:r>
            <a:endParaRPr lang="en-US" sz="4000" b="1">
              <a:solidFill>
                <a:schemeClr val="tx1"/>
              </a:solidFill>
            </a:endParaRPr>
          </a:p>
        </p:txBody>
      </p:sp>
      <p:pic>
        <p:nvPicPr>
          <p:cNvPr id="17413" name="Picture 6" descr="j023740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9975" y="2168525"/>
            <a:ext cx="7143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j023740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313" y="2193925"/>
            <a:ext cx="7143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8" descr="j023740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2157413"/>
            <a:ext cx="7143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180975" y="3124200"/>
            <a:ext cx="7826375" cy="523875"/>
          </a:xfrm>
          <a:prstGeom prst="rect">
            <a:avLst/>
          </a:prstGeom>
          <a:solidFill>
            <a:schemeClr val="bg1">
              <a:alpha val="85881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>
                <a:solidFill>
                  <a:schemeClr val="tx1"/>
                </a:solidFill>
              </a:rPr>
              <a:t># Prospecti   </a:t>
            </a:r>
            <a:r>
              <a:rPr lang="de-DE" sz="2800" b="1">
                <a:solidFill>
                  <a:schemeClr val="tx1"/>
                </a:solidFill>
              </a:rPr>
              <a:t>X  </a:t>
            </a:r>
            <a:r>
              <a:rPr lang="de-DE" sz="2800">
                <a:solidFill>
                  <a:schemeClr val="tx1"/>
                </a:solidFill>
              </a:rPr>
              <a:t> Valoare Medie   </a:t>
            </a:r>
            <a:r>
              <a:rPr lang="de-DE" sz="2800" b="1">
                <a:solidFill>
                  <a:schemeClr val="tx1"/>
                </a:solidFill>
              </a:rPr>
              <a:t>X</a:t>
            </a:r>
            <a:r>
              <a:rPr lang="de-DE" sz="2800">
                <a:solidFill>
                  <a:schemeClr val="tx1"/>
                </a:solidFill>
              </a:rPr>
              <a:t>   Rata Castig</a:t>
            </a:r>
            <a:endParaRPr lang="en-US" sz="2800">
              <a:solidFill>
                <a:schemeClr val="tx1"/>
              </a:solidFill>
            </a:endParaRPr>
          </a:p>
        </p:txBody>
      </p:sp>
      <p:cxnSp>
        <p:nvCxnSpPr>
          <p:cNvPr id="17417" name="Straight Connector 13"/>
          <p:cNvCxnSpPr>
            <a:cxnSpLocks noChangeShapeType="1"/>
          </p:cNvCxnSpPr>
          <p:nvPr/>
        </p:nvCxnSpPr>
        <p:spPr bwMode="auto">
          <a:xfrm flipV="1">
            <a:off x="241300" y="3825875"/>
            <a:ext cx="76755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Optimizarea</a:t>
            </a:r>
            <a:r>
              <a:rPr lang="en-US" dirty="0" smtClean="0"/>
              <a:t> </a:t>
            </a:r>
            <a:r>
              <a:rPr lang="en-US" dirty="0" err="1" smtClean="0"/>
              <a:t>procesului</a:t>
            </a:r>
            <a:r>
              <a:rPr lang="en-US" dirty="0" smtClean="0"/>
              <a:t> de </a:t>
            </a:r>
            <a:r>
              <a:rPr lang="en-US" dirty="0" err="1" smtClean="0"/>
              <a:t>vanzari</a:t>
            </a:r>
            <a:r>
              <a:rPr lang="en-US" dirty="0" smtClean="0"/>
              <a:t> </a:t>
            </a:r>
            <a:r>
              <a:rPr lang="en-US" dirty="0" err="1" smtClean="0"/>
              <a:t>sporeste</a:t>
            </a:r>
            <a:r>
              <a:rPr lang="en-US" dirty="0" smtClean="0"/>
              <a:t> </a:t>
            </a:r>
            <a:r>
              <a:rPr lang="en-US" dirty="0" err="1" smtClean="0"/>
              <a:t>castigurile</a:t>
            </a:r>
            <a:r>
              <a:rPr lang="en-US" dirty="0" smtClean="0"/>
              <a:t>!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2841625" y="2611438"/>
            <a:ext cx="647700" cy="1611312"/>
          </a:xfrm>
          <a:prstGeom prst="curvedLeftArrow">
            <a:avLst>
              <a:gd name="adj1" fmla="val 40057"/>
              <a:gd name="adj2" fmla="val 80115"/>
              <a:gd name="adj3" fmla="val 33333"/>
            </a:avLst>
          </a:prstGeom>
          <a:solidFill>
            <a:srgbClr val="FF0000">
              <a:alpha val="5098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4125913" y="2455863"/>
            <a:ext cx="40322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1% </a:t>
            </a:r>
            <a:r>
              <a:rPr lang="en-US" sz="1800" b="1" dirty="0" err="1">
                <a:solidFill>
                  <a:srgbClr val="FF0000"/>
                </a:solidFill>
              </a:rPr>
              <a:t>crestere</a:t>
            </a:r>
            <a:r>
              <a:rPr lang="en-US" sz="1800" b="1" dirty="0">
                <a:solidFill>
                  <a:srgbClr val="FF0000"/>
                </a:solidFill>
              </a:rPr>
              <a:t> a </a:t>
            </a:r>
            <a:r>
              <a:rPr lang="en-US" sz="1800" b="1" dirty="0" err="1">
                <a:solidFill>
                  <a:srgbClr val="FF0000"/>
                </a:solidFill>
              </a:rPr>
              <a:t>ratei</a:t>
            </a:r>
            <a:r>
              <a:rPr lang="en-US" sz="1800" b="1" dirty="0">
                <a:solidFill>
                  <a:srgbClr val="FF0000"/>
                </a:solidFill>
              </a:rPr>
              <a:t> de </a:t>
            </a:r>
            <a:r>
              <a:rPr lang="en-US" sz="1800" b="1" dirty="0" err="1">
                <a:solidFill>
                  <a:srgbClr val="FF0000"/>
                </a:solidFill>
              </a:rPr>
              <a:t>castig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	        </a:t>
            </a:r>
            <a:r>
              <a:rPr lang="en-US" sz="1800" b="1" dirty="0" err="1">
                <a:solidFill>
                  <a:srgbClr val="FF0000"/>
                </a:solidFill>
              </a:rPr>
              <a:t>inseamna</a:t>
            </a:r>
            <a:endParaRPr lang="en-US" sz="18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50% </a:t>
            </a:r>
            <a:r>
              <a:rPr lang="en-US" sz="1800" b="1" dirty="0" err="1">
                <a:solidFill>
                  <a:srgbClr val="FF0000"/>
                </a:solidFill>
              </a:rPr>
              <a:t>crestere</a:t>
            </a:r>
            <a:r>
              <a:rPr lang="en-US" sz="1800" b="1" dirty="0">
                <a:solidFill>
                  <a:srgbClr val="FF0000"/>
                </a:solidFill>
              </a:rPr>
              <a:t> a </a:t>
            </a:r>
            <a:r>
              <a:rPr lang="en-US" sz="1800" b="1" dirty="0" err="1">
                <a:solidFill>
                  <a:srgbClr val="FF0000"/>
                </a:solidFill>
              </a:rPr>
              <a:t>cifrei</a:t>
            </a:r>
            <a:r>
              <a:rPr lang="en-US" sz="1800" b="1" dirty="0">
                <a:solidFill>
                  <a:srgbClr val="FF0000"/>
                </a:solidFill>
              </a:rPr>
              <a:t> de </a:t>
            </a:r>
            <a:r>
              <a:rPr lang="en-US" sz="1800" b="1" dirty="0" err="1">
                <a:solidFill>
                  <a:srgbClr val="FF0000"/>
                </a:solidFill>
              </a:rPr>
              <a:t>afaceri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19200"/>
            <a:ext cx="840263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ts val="2300"/>
              </a:lnSpc>
              <a:spcBef>
                <a:spcPct val="20000"/>
              </a:spcBef>
              <a:defRPr/>
            </a:pPr>
            <a:r>
              <a:rPr lang="en-GB" sz="2800" kern="0" dirty="0">
                <a:solidFill>
                  <a:schemeClr val="tx1"/>
                </a:solidFill>
                <a:latin typeface="+mn-lt"/>
                <a:cs typeface="+mn-cs"/>
              </a:rPr>
              <a:t>400 </a:t>
            </a:r>
            <a:r>
              <a:rPr lang="en-GB" sz="2800" kern="0" dirty="0" err="1">
                <a:solidFill>
                  <a:schemeClr val="tx1"/>
                </a:solidFill>
                <a:latin typeface="+mn-lt"/>
                <a:cs typeface="+mn-cs"/>
              </a:rPr>
              <a:t>prospecti</a:t>
            </a:r>
            <a:r>
              <a:rPr lang="en-GB" sz="2800" kern="0" dirty="0">
                <a:solidFill>
                  <a:schemeClr val="tx1"/>
                </a:solidFill>
                <a:latin typeface="+mn-lt"/>
                <a:cs typeface="+mn-cs"/>
              </a:rPr>
              <a:t>  x  16200 EUR  x  2%</a:t>
            </a:r>
          </a:p>
          <a:p>
            <a:pPr marL="342900" indent="-342900" eaLnBrk="0" hangingPunct="0">
              <a:lnSpc>
                <a:spcPts val="2300"/>
              </a:lnSpc>
              <a:spcBef>
                <a:spcPct val="20000"/>
              </a:spcBef>
              <a:defRPr/>
            </a:pPr>
            <a:r>
              <a:rPr lang="en-GB" sz="2800" kern="0" dirty="0">
                <a:solidFill>
                  <a:schemeClr val="tx1"/>
                </a:solidFill>
                <a:latin typeface="+mn-lt"/>
                <a:cs typeface="+mn-cs"/>
              </a:rPr>
              <a:t>							    = 32400 EUR</a:t>
            </a:r>
          </a:p>
          <a:p>
            <a:pPr marL="342900" indent="-342900" eaLnBrk="0" hangingPunct="0">
              <a:lnSpc>
                <a:spcPts val="2300"/>
              </a:lnSpc>
              <a:spcBef>
                <a:spcPct val="20000"/>
              </a:spcBef>
              <a:defRPr/>
            </a:pPr>
            <a:r>
              <a:rPr lang="en-GB" sz="2800" kern="0" dirty="0">
                <a:solidFill>
                  <a:schemeClr val="tx1"/>
                </a:solidFill>
                <a:latin typeface="+mn-lt"/>
                <a:cs typeface="+mn-cs"/>
              </a:rPr>
              <a:t>                      4 </a:t>
            </a:r>
            <a:r>
              <a:rPr lang="en-GB" sz="2800" kern="0" dirty="0" err="1">
                <a:solidFill>
                  <a:schemeClr val="tx1"/>
                </a:solidFill>
                <a:latin typeface="+mn-lt"/>
                <a:cs typeface="+mn-cs"/>
              </a:rPr>
              <a:t>luni</a:t>
            </a:r>
            <a:endParaRPr lang="en-GB" sz="28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cxnSp>
        <p:nvCxnSpPr>
          <p:cNvPr id="18438" name="Straight Connector 10"/>
          <p:cNvCxnSpPr>
            <a:cxnSpLocks noChangeShapeType="1"/>
          </p:cNvCxnSpPr>
          <p:nvPr/>
        </p:nvCxnSpPr>
        <p:spPr bwMode="auto">
          <a:xfrm rot="10800000" flipV="1">
            <a:off x="457200" y="1647825"/>
            <a:ext cx="569118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36563" y="4808538"/>
            <a:ext cx="840263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ts val="2300"/>
              </a:lnSpc>
              <a:spcBef>
                <a:spcPct val="20000"/>
              </a:spcBef>
              <a:defRPr/>
            </a:pPr>
            <a:r>
              <a:rPr lang="en-GB" sz="2800" kern="0" dirty="0">
                <a:solidFill>
                  <a:schemeClr val="tx1"/>
                </a:solidFill>
                <a:latin typeface="+mn-lt"/>
                <a:cs typeface="+mn-cs"/>
              </a:rPr>
              <a:t>400 </a:t>
            </a:r>
            <a:r>
              <a:rPr lang="en-GB" sz="2800" kern="0" dirty="0" err="1">
                <a:solidFill>
                  <a:schemeClr val="tx1"/>
                </a:solidFill>
                <a:latin typeface="+mn-lt"/>
                <a:cs typeface="+mn-cs"/>
              </a:rPr>
              <a:t>prospecti</a:t>
            </a:r>
            <a:r>
              <a:rPr lang="en-GB" sz="2800" kern="0" dirty="0">
                <a:solidFill>
                  <a:schemeClr val="tx1"/>
                </a:solidFill>
                <a:latin typeface="+mn-lt"/>
                <a:cs typeface="+mn-cs"/>
              </a:rPr>
              <a:t>  x  16200 EUR  x  </a:t>
            </a:r>
            <a:r>
              <a:rPr lang="en-GB" sz="2800" kern="0" dirty="0">
                <a:solidFill>
                  <a:srgbClr val="00B050"/>
                </a:solidFill>
                <a:latin typeface="+mn-lt"/>
                <a:cs typeface="+mn-cs"/>
              </a:rPr>
              <a:t>3%</a:t>
            </a:r>
          </a:p>
          <a:p>
            <a:pPr marL="342900" indent="-342900" eaLnBrk="0" hangingPunct="0">
              <a:lnSpc>
                <a:spcPts val="2300"/>
              </a:lnSpc>
              <a:spcBef>
                <a:spcPct val="20000"/>
              </a:spcBef>
              <a:defRPr/>
            </a:pPr>
            <a:r>
              <a:rPr lang="en-GB" sz="2800" kern="0" dirty="0">
                <a:solidFill>
                  <a:schemeClr val="tx1"/>
                </a:solidFill>
                <a:latin typeface="+mn-lt"/>
                <a:cs typeface="+mn-cs"/>
              </a:rPr>
              <a:t>							    = </a:t>
            </a:r>
            <a:r>
              <a:rPr lang="en-GB" sz="2800" kern="0" dirty="0">
                <a:solidFill>
                  <a:srgbClr val="00B050"/>
                </a:solidFill>
                <a:latin typeface="+mn-lt"/>
                <a:cs typeface="+mn-cs"/>
              </a:rPr>
              <a:t>48600 EUR</a:t>
            </a:r>
          </a:p>
          <a:p>
            <a:pPr marL="342900" indent="-342900" eaLnBrk="0" hangingPunct="0">
              <a:lnSpc>
                <a:spcPts val="2300"/>
              </a:lnSpc>
              <a:spcBef>
                <a:spcPct val="20000"/>
              </a:spcBef>
              <a:defRPr/>
            </a:pPr>
            <a:r>
              <a:rPr lang="en-GB" sz="2800" kern="0" dirty="0">
                <a:solidFill>
                  <a:schemeClr val="tx1"/>
                </a:solidFill>
                <a:latin typeface="+mn-lt"/>
                <a:cs typeface="+mn-cs"/>
              </a:rPr>
              <a:t>                      4 </a:t>
            </a:r>
            <a:r>
              <a:rPr lang="en-GB" sz="2800" kern="0" dirty="0" err="1">
                <a:solidFill>
                  <a:schemeClr val="tx1"/>
                </a:solidFill>
                <a:latin typeface="+mn-lt"/>
                <a:cs typeface="+mn-cs"/>
              </a:rPr>
              <a:t>luni</a:t>
            </a:r>
            <a:endParaRPr lang="en-GB" sz="28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cxnSp>
        <p:nvCxnSpPr>
          <p:cNvPr id="18440" name="Straight Connector 18"/>
          <p:cNvCxnSpPr>
            <a:cxnSpLocks noChangeShapeType="1"/>
          </p:cNvCxnSpPr>
          <p:nvPr/>
        </p:nvCxnSpPr>
        <p:spPr bwMode="auto">
          <a:xfrm rot="10800000" flipV="1">
            <a:off x="465138" y="5326063"/>
            <a:ext cx="56911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Variante de implementare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ro-RO" sz="2400" b="1" dirty="0" smtClean="0"/>
              <a:t>CRM </a:t>
            </a:r>
            <a:r>
              <a:rPr lang="ro-RO" sz="2400" b="1" dirty="0" err="1" smtClean="0"/>
              <a:t>gazduite</a:t>
            </a:r>
            <a:r>
              <a:rPr lang="en-US" sz="2400" b="1" dirty="0" smtClean="0"/>
              <a:t> </a:t>
            </a:r>
            <a:r>
              <a:rPr lang="ro-RO" sz="2400" dirty="0" smtClean="0"/>
              <a:t>de un </a:t>
            </a:r>
            <a:r>
              <a:rPr lang="ro-RO" sz="2400" dirty="0" err="1" smtClean="0"/>
              <a:t>provider</a:t>
            </a:r>
            <a:r>
              <a:rPr lang="ro-RO" sz="2400" dirty="0" smtClean="0"/>
              <a:t> de servicii</a:t>
            </a:r>
            <a:r>
              <a:rPr lang="ro-RO" sz="2400" b="1" dirty="0" smtClean="0"/>
              <a:t> sau </a:t>
            </a:r>
            <a:r>
              <a:rPr lang="en-US" sz="2400" b="1" dirty="0" smtClean="0"/>
              <a:t>on-demand (Web–based)</a:t>
            </a:r>
          </a:p>
          <a:p>
            <a:pPr lvl="1" eaLnBrk="1" hangingPunct="1"/>
            <a:r>
              <a:rPr lang="ro-RO" sz="2000" dirty="0" err="1" smtClean="0"/>
              <a:t>implemente</a:t>
            </a:r>
            <a:r>
              <a:rPr lang="en-US" sz="2000" dirty="0" smtClean="0"/>
              <a:t>a</a:t>
            </a:r>
            <a:r>
              <a:rPr lang="ro-RO" sz="2000" dirty="0" smtClean="0"/>
              <a:t>z</a:t>
            </a:r>
            <a:r>
              <a:rPr lang="en-US" sz="2000" dirty="0" smtClean="0"/>
              <a:t>a</a:t>
            </a:r>
            <a:r>
              <a:rPr lang="ro-RO" sz="2000" dirty="0" smtClean="0"/>
              <a:t> </a:t>
            </a:r>
            <a:r>
              <a:rPr lang="ro-RO" sz="2000" b="1" dirty="0" smtClean="0"/>
              <a:t>procese standard</a:t>
            </a:r>
            <a:endParaRPr lang="en-US" sz="2000" b="1" dirty="0" smtClean="0"/>
          </a:p>
          <a:p>
            <a:pPr lvl="1" eaLnBrk="1" hangingPunct="1"/>
            <a:r>
              <a:rPr lang="ro-RO" sz="2000" dirty="0" smtClean="0"/>
              <a:t>folos</a:t>
            </a:r>
            <a:r>
              <a:rPr lang="en-US" sz="2000" dirty="0" smtClean="0"/>
              <a:t>esc</a:t>
            </a:r>
            <a:r>
              <a:rPr lang="ro-RO" sz="2000" dirty="0" smtClean="0"/>
              <a:t> structuri de date “</a:t>
            </a:r>
            <a:r>
              <a:rPr lang="ro-RO" sz="2000" dirty="0" err="1" smtClean="0"/>
              <a:t>out</a:t>
            </a:r>
            <a:r>
              <a:rPr lang="ro-RO" sz="2000" dirty="0" smtClean="0"/>
              <a:t> of box”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instalarea</a:t>
            </a:r>
            <a:r>
              <a:rPr lang="en-US" sz="2000" dirty="0" smtClean="0"/>
              <a:t>, </a:t>
            </a:r>
            <a:r>
              <a:rPr lang="en-US" sz="2000" dirty="0" err="1" smtClean="0"/>
              <a:t>testarea</a:t>
            </a:r>
            <a:r>
              <a:rPr lang="en-US" sz="2000" dirty="0" smtClean="0"/>
              <a:t>, </a:t>
            </a:r>
            <a:r>
              <a:rPr lang="en-US" sz="2000" dirty="0" err="1" smtClean="0"/>
              <a:t>integrarea</a:t>
            </a:r>
            <a:r>
              <a:rPr lang="en-US" sz="2000" dirty="0" smtClean="0"/>
              <a:t>, </a:t>
            </a:r>
            <a:r>
              <a:rPr lang="en-US" sz="2000" dirty="0" err="1" smtClean="0"/>
              <a:t>intretinerea</a:t>
            </a:r>
            <a:r>
              <a:rPr lang="en-US" sz="2000" dirty="0" smtClean="0"/>
              <a:t>  de </a:t>
            </a:r>
            <a:r>
              <a:rPr lang="en-US" sz="2000" dirty="0" err="1" smtClean="0"/>
              <a:t>catre</a:t>
            </a:r>
            <a:r>
              <a:rPr lang="en-US" sz="2000" dirty="0" smtClean="0"/>
              <a:t> provider, </a:t>
            </a:r>
            <a:r>
              <a:rPr lang="ro-RO" sz="2000" dirty="0" smtClean="0"/>
              <a:t>suport</a:t>
            </a:r>
            <a:r>
              <a:rPr lang="en-US" sz="2000" dirty="0" smtClean="0"/>
              <a:t> </a:t>
            </a:r>
            <a:r>
              <a:rPr lang="ro-RO" sz="2000" dirty="0" smtClean="0"/>
              <a:t> IT intern </a:t>
            </a:r>
            <a:r>
              <a:rPr lang="ro-RO" sz="2000" dirty="0" err="1" smtClean="0"/>
              <a:t>putin</a:t>
            </a:r>
            <a:r>
              <a:rPr lang="ro-RO" sz="2000" dirty="0" smtClean="0"/>
              <a:t> sau chiar deloc </a:t>
            </a:r>
            <a:endParaRPr lang="en-US" sz="2000" dirty="0" smtClean="0"/>
          </a:p>
          <a:p>
            <a:pPr lvl="1" eaLnBrk="1" hangingPunct="1"/>
            <a:r>
              <a:rPr lang="ro-RO" sz="2000" dirty="0" smtClean="0"/>
              <a:t>nu necesita integrare complexa sau in timp real cu sistemele </a:t>
            </a:r>
            <a:r>
              <a:rPr lang="en-US" sz="2000" dirty="0" smtClean="0"/>
              <a:t>din firma</a:t>
            </a:r>
            <a:endParaRPr lang="en-US" sz="2000" b="1" dirty="0" smtClean="0"/>
          </a:p>
          <a:p>
            <a:pPr eaLnBrk="1" hangingPunct="1"/>
            <a:r>
              <a:rPr lang="en-US" sz="2400" b="1" dirty="0" smtClean="0"/>
              <a:t>CRM </a:t>
            </a:r>
            <a:r>
              <a:rPr lang="ro-RO" sz="2400" b="1" dirty="0" err="1" smtClean="0"/>
              <a:t>on-premise</a:t>
            </a:r>
            <a:r>
              <a:rPr lang="en-US" sz="2400" b="1" dirty="0" smtClean="0"/>
              <a:t> </a:t>
            </a:r>
          </a:p>
          <a:p>
            <a:pPr lvl="1" eaLnBrk="1" hangingPunct="1"/>
            <a:r>
              <a:rPr lang="en-US" sz="2000" b="1" dirty="0" err="1" smtClean="0"/>
              <a:t>Gazduita</a:t>
            </a:r>
            <a:r>
              <a:rPr lang="en-US" sz="2000" b="1" dirty="0" smtClean="0"/>
              <a:t> in </a:t>
            </a:r>
            <a:r>
              <a:rPr lang="en-US" sz="2000" b="1" dirty="0" err="1" smtClean="0"/>
              <a:t>cadrul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companiei</a:t>
            </a:r>
            <a:r>
              <a:rPr lang="en-US" sz="2000" b="1" dirty="0" smtClean="0"/>
              <a:t> (hard </a:t>
            </a:r>
            <a:r>
              <a:rPr lang="en-US" sz="2000" b="1" dirty="0" err="1" smtClean="0"/>
              <a:t>si</a:t>
            </a:r>
            <a:r>
              <a:rPr lang="en-US" sz="2000" b="1" dirty="0" smtClean="0"/>
              <a:t> soft)</a:t>
            </a:r>
          </a:p>
          <a:p>
            <a:pPr lvl="1" eaLnBrk="1" hangingPunct="1"/>
            <a:r>
              <a:rPr lang="en-US" sz="2000" b="1" dirty="0" err="1" smtClean="0"/>
              <a:t>Administrata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proprii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angajati</a:t>
            </a:r>
            <a:endParaRPr lang="en-US" sz="2000" b="1" dirty="0" smtClean="0"/>
          </a:p>
          <a:p>
            <a:pPr lvl="1" eaLnBrk="1" hangingPunct="1"/>
            <a:r>
              <a:rPr lang="en-US" sz="2000" dirty="0" smtClean="0"/>
              <a:t>Control </a:t>
            </a:r>
            <a:r>
              <a:rPr lang="en-US" sz="2000" dirty="0" err="1" smtClean="0"/>
              <a:t>complet</a:t>
            </a:r>
            <a:r>
              <a:rPr lang="en-US" sz="2000" dirty="0" smtClean="0"/>
              <a:t> </a:t>
            </a:r>
            <a:r>
              <a:rPr lang="en-US" sz="2000" dirty="0" err="1" smtClean="0"/>
              <a:t>asupra</a:t>
            </a:r>
            <a:r>
              <a:rPr lang="en-US" sz="2000" dirty="0" smtClean="0"/>
              <a:t> </a:t>
            </a:r>
            <a:r>
              <a:rPr lang="en-US" sz="2000" dirty="0" err="1" smtClean="0"/>
              <a:t>relatiei</a:t>
            </a:r>
            <a:r>
              <a:rPr lang="en-US" sz="2000" dirty="0" smtClean="0"/>
              <a:t> cu </a:t>
            </a:r>
            <a:r>
              <a:rPr lang="en-US" sz="2000" dirty="0" err="1" smtClean="0"/>
              <a:t>clientii</a:t>
            </a:r>
            <a:r>
              <a:rPr lang="en-US" sz="2000" dirty="0" smtClean="0"/>
              <a:t>, </a:t>
            </a:r>
            <a:r>
              <a:rPr lang="en-US" sz="2000" dirty="0" err="1" smtClean="0"/>
              <a:t>flexibilitate</a:t>
            </a:r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Costuri</a:t>
            </a:r>
            <a:r>
              <a:rPr lang="en-US" sz="2000" dirty="0" smtClean="0"/>
              <a:t> </a:t>
            </a:r>
            <a:r>
              <a:rPr lang="en-US" sz="2000" dirty="0" err="1" smtClean="0"/>
              <a:t>mult</a:t>
            </a:r>
            <a:r>
              <a:rPr lang="en-US" sz="2000" dirty="0" smtClean="0"/>
              <a:t> </a:t>
            </a:r>
            <a:r>
              <a:rPr lang="en-US" sz="2000" dirty="0" err="1" smtClean="0"/>
              <a:t>mai</a:t>
            </a:r>
            <a:r>
              <a:rPr lang="en-US" sz="2000" dirty="0" smtClean="0"/>
              <a:t> </a:t>
            </a:r>
            <a:r>
              <a:rPr lang="en-US" sz="2000" dirty="0" err="1" smtClean="0"/>
              <a:t>ridicate</a:t>
            </a:r>
            <a:endParaRPr lang="en-US" sz="23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402</TotalTime>
  <Words>1153</Words>
  <Application>Microsoft Office PowerPoint</Application>
  <PresentationFormat>On-screen Show (4:3)</PresentationFormat>
  <Paragraphs>239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Solstice</vt:lpstr>
      <vt:lpstr>Document</vt:lpstr>
      <vt:lpstr>Cursul 10: C R M Custom  Relationship Management</vt:lpstr>
      <vt:lpstr>1. Mangementul relațiilor cu clienții,      o STRATEGIE DE BUSINESS performantă  </vt:lpstr>
      <vt:lpstr>1. Conceptul CRM</vt:lpstr>
      <vt:lpstr>2. Obiectivele ale CRM</vt:lpstr>
      <vt:lpstr>Obiective ale CRM (2)</vt:lpstr>
      <vt:lpstr>Harvard Business Review, menționează</vt:lpstr>
      <vt:lpstr>Optimizarea procesului de vanzari sporeste castigurile!</vt:lpstr>
      <vt:lpstr>Optimizarea procesului de vanzari sporeste castigurile!</vt:lpstr>
      <vt:lpstr>Variante de implementare</vt:lpstr>
      <vt:lpstr>Sisteme CRM</vt:lpstr>
      <vt:lpstr>Slide 11</vt:lpstr>
      <vt:lpstr>Modulul Sales (Vanzari)</vt:lpstr>
      <vt:lpstr>Slide 13</vt:lpstr>
      <vt:lpstr>Slide 14</vt:lpstr>
      <vt:lpstr>Slide 15</vt:lpstr>
      <vt:lpstr>NOMENCLATOARE </vt:lpstr>
      <vt:lpstr>Slide 17</vt:lpstr>
      <vt:lpstr>Activități </vt:lpstr>
      <vt:lpstr>Slide 19</vt:lpstr>
      <vt:lpstr>a. Phone Call / Apel telefonic </vt:lpstr>
      <vt:lpstr>b. Appointment / Intalnire</vt:lpstr>
      <vt:lpstr>c. Letter  /  FAX</vt:lpstr>
      <vt:lpstr>d. E-Mail</vt:lpstr>
      <vt:lpstr>SARCINI, ROLURI și FLUXURI</vt:lpstr>
      <vt:lpstr>Slide 25</vt:lpstr>
      <vt:lpstr>Entitățile bazei de date</vt:lpstr>
      <vt:lpstr>Scenariu de lucru cu modulul Sales</vt:lpstr>
      <vt:lpstr> Managementul procesului de vânzare </vt:lpstr>
      <vt:lpstr>Modulul MARKETING</vt:lpstr>
      <vt:lpstr>Proceduri MARKETING</vt:lpstr>
      <vt:lpstr>Elementele unei campanii de marketing</vt:lpstr>
      <vt:lpstr>Pașii unei campanii de marketing</vt:lpstr>
      <vt:lpstr> Monitorizarea     campaniei 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R M Custom  Relationship Management</dc:title>
  <dc:creator>surcel</dc:creator>
  <cp:lastModifiedBy>IE</cp:lastModifiedBy>
  <cp:revision>49</cp:revision>
  <dcterms:created xsi:type="dcterms:W3CDTF">2011-01-05T08:08:51Z</dcterms:created>
  <dcterms:modified xsi:type="dcterms:W3CDTF">2013-12-18T10:05:19Z</dcterms:modified>
</cp:coreProperties>
</file>